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14" r:id="rId2"/>
    <p:sldId id="303" r:id="rId3"/>
    <p:sldId id="433" r:id="rId4"/>
    <p:sldId id="434" r:id="rId5"/>
    <p:sldId id="305" r:id="rId6"/>
    <p:sldId id="362" r:id="rId7"/>
    <p:sldId id="364" r:id="rId8"/>
    <p:sldId id="504" r:id="rId9"/>
    <p:sldId id="505" r:id="rId10"/>
    <p:sldId id="533" r:id="rId11"/>
    <p:sldId id="358" r:id="rId12"/>
    <p:sldId id="463" r:id="rId13"/>
    <p:sldId id="464" r:id="rId14"/>
    <p:sldId id="466" r:id="rId15"/>
    <p:sldId id="467" r:id="rId16"/>
    <p:sldId id="471" r:id="rId17"/>
    <p:sldId id="532" r:id="rId18"/>
    <p:sldId id="531" r:id="rId19"/>
    <p:sldId id="530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360" r:id="rId28"/>
    <p:sldId id="522" r:id="rId29"/>
    <p:sldId id="518" r:id="rId30"/>
    <p:sldId id="519" r:id="rId31"/>
    <p:sldId id="520" r:id="rId32"/>
    <p:sldId id="521" r:id="rId33"/>
    <p:sldId id="515" r:id="rId34"/>
    <p:sldId id="516" r:id="rId35"/>
    <p:sldId id="517" r:id="rId36"/>
    <p:sldId id="361" r:id="rId37"/>
    <p:sldId id="496" r:id="rId38"/>
    <p:sldId id="503" r:id="rId39"/>
    <p:sldId id="490" r:id="rId40"/>
    <p:sldId id="491" r:id="rId41"/>
    <p:sldId id="492" r:id="rId42"/>
    <p:sldId id="493" r:id="rId43"/>
    <p:sldId id="494" r:id="rId44"/>
    <p:sldId id="495" r:id="rId4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B0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10" d="100"/>
          <a:sy n="110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3C0ED1-472B-4B08-8590-2D235EDC72E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23BE52-82C6-49A0-BCA0-A6685105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2D9EDA2-D5B2-4E65-BB41-F97054083137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DE8BCF9-409D-475A-85B9-395FAE84A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2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CF9-409D-475A-85B9-395FAE84A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CF9-409D-475A-85B9-395FAE84A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7397-7EDA-45F9-AD31-9D0387E75662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4817-75ED-42BE-BA78-CD1DC7828088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C84E-9611-406E-97FF-268F2363B197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409E-9941-4059-BEEF-AFEC5A0900CE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480-51EF-4A44-A915-0129D4077BDA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4A8-86E7-47AB-80B6-94D62099047F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5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B4A-805F-4198-AD4E-12E6471BC0FD}" type="datetime1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F24F-23E2-4B72-BAAB-59E755013648}" type="datetime1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D29-0170-4D45-8D97-F05E3797C819}" type="datetime1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190B-6C32-47DD-B0CC-0FEFE6841B07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3C6-00C1-4D52-8B43-A7FC2F906954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32DF-7A50-4240-B1F7-9B5128445F99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D6A2-7F08-4718-A407-DA8540D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9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1.png"/><Relationship Id="rId4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10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81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B09FF"/>
                </a:solidFill>
              </a:rPr>
              <a:t>Online Node-weighted Steiner Connectivity Problems</a:t>
            </a:r>
            <a:endParaRPr lang="en-US" b="1" dirty="0">
              <a:solidFill>
                <a:srgbClr val="1B0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623" y="2514600"/>
            <a:ext cx="36907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Vahid Liaghat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University of Maryland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457" y="3810000"/>
            <a:ext cx="3141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MohammadTaghi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Hajiaghayi</a:t>
            </a: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(UMD)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426" y="3733800"/>
            <a:ext cx="225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Debmalya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Panigrahi</a:t>
            </a: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(Duke)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7576"/>
            <a:ext cx="2009058" cy="2005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91025"/>
            <a:ext cx="2066925" cy="23907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5"/>
    </mc:Choice>
    <mc:Fallback xmlns="">
      <p:transition spd="slow" advTm="202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Node-Weighted SF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81000" y="1676400"/>
                <a:ext cx="4876800" cy="1828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randomized</a:t>
                </a:r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- competitive algorithm</a:t>
                </a:r>
                <a:b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for </a:t>
                </a:r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the Steiner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forest problem</a:t>
                </a:r>
                <a:endParaRPr lang="en-US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4876800" cy="1828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381000" y="4876800"/>
                <a:ext cx="4876800" cy="130105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deterministc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- competitive algorithm for SF when the underlying graph excludes a fixed minor</a:t>
                </a:r>
                <a:endParaRPr lang="en-US" sz="1600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4876800" cy="13010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900633" y="3810000"/>
            <a:ext cx="457200" cy="85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94156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 Case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5654403" y="3614057"/>
            <a:ext cx="665479" cy="696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5181600" y="1600200"/>
            <a:ext cx="381000" cy="4724400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00800" y="2334082"/>
            <a:ext cx="2514600" cy="30761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Results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carry over to  network design problems characterized by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{0,1}-proper functions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  </a:t>
            </a:r>
            <a:endParaRPr lang="en-US" sz="1400" dirty="0">
              <a:solidFill>
                <a:srgbClr val="00B050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2533782" y="1015360"/>
            <a:ext cx="4076436" cy="4827281"/>
            <a:chOff x="5280660" y="1879397"/>
            <a:chExt cx="3397030" cy="4022734"/>
          </a:xfrm>
        </p:grpSpPr>
        <p:sp>
          <p:nvSpPr>
            <p:cNvPr id="55" name="Oval 54"/>
            <p:cNvSpPr/>
            <p:nvPr/>
          </p:nvSpPr>
          <p:spPr>
            <a:xfrm>
              <a:off x="6854832" y="3064910"/>
              <a:ext cx="314843" cy="3178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43600" y="29718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781800" y="25146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96200" y="28194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10400" y="43434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400800" y="48006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96200" y="46482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39840" y="274320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315200" y="266700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019800" y="382524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endCxn id="57" idx="0"/>
            </p:cNvCxnSpPr>
            <p:nvPr/>
          </p:nvCxnSpPr>
          <p:spPr>
            <a:xfrm>
              <a:off x="6743700" y="2057400"/>
              <a:ext cx="152400" cy="457200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7" idx="2"/>
              <a:endCxn id="62" idx="7"/>
            </p:cNvCxnSpPr>
            <p:nvPr/>
          </p:nvCxnSpPr>
          <p:spPr>
            <a:xfrm flipH="1">
              <a:off x="6456913" y="2628900"/>
              <a:ext cx="324887" cy="13438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6" idx="7"/>
              <a:endCxn id="62" idx="3"/>
            </p:cNvCxnSpPr>
            <p:nvPr/>
          </p:nvCxnSpPr>
          <p:spPr>
            <a:xfrm flipV="1">
              <a:off x="6138722" y="2860273"/>
              <a:ext cx="221205" cy="145005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99" idx="3"/>
              <a:endCxn id="56" idx="2"/>
            </p:cNvCxnSpPr>
            <p:nvPr/>
          </p:nvCxnSpPr>
          <p:spPr>
            <a:xfrm>
              <a:off x="5463540" y="2973470"/>
              <a:ext cx="480060" cy="112630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7" idx="6"/>
              <a:endCxn id="63" idx="1"/>
            </p:cNvCxnSpPr>
            <p:nvPr/>
          </p:nvCxnSpPr>
          <p:spPr>
            <a:xfrm>
              <a:off x="7010400" y="2628900"/>
              <a:ext cx="324887" cy="5818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58" idx="6"/>
            </p:cNvCxnSpPr>
            <p:nvPr/>
          </p:nvCxnSpPr>
          <p:spPr>
            <a:xfrm flipH="1">
              <a:off x="7924800" y="2709722"/>
              <a:ext cx="566878" cy="223978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8" idx="2"/>
              <a:endCxn id="63" idx="5"/>
            </p:cNvCxnSpPr>
            <p:nvPr/>
          </p:nvCxnSpPr>
          <p:spPr>
            <a:xfrm flipH="1" flipV="1">
              <a:off x="7432273" y="2784073"/>
              <a:ext cx="263927" cy="14962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5" idx="0"/>
              <a:endCxn id="57" idx="4"/>
            </p:cNvCxnSpPr>
            <p:nvPr/>
          </p:nvCxnSpPr>
          <p:spPr>
            <a:xfrm flipH="1" flipV="1">
              <a:off x="6896100" y="2743200"/>
              <a:ext cx="116153" cy="321710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6" idx="5"/>
              <a:endCxn id="55" idx="2"/>
            </p:cNvCxnSpPr>
            <p:nvPr/>
          </p:nvCxnSpPr>
          <p:spPr>
            <a:xfrm>
              <a:off x="6138723" y="3166923"/>
              <a:ext cx="716109" cy="56914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8" idx="3"/>
              <a:endCxn id="55" idx="7"/>
            </p:cNvCxnSpPr>
            <p:nvPr/>
          </p:nvCxnSpPr>
          <p:spPr>
            <a:xfrm flipH="1">
              <a:off x="7123568" y="3014523"/>
              <a:ext cx="606110" cy="96936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64" idx="0"/>
            </p:cNvCxnSpPr>
            <p:nvPr/>
          </p:nvCxnSpPr>
          <p:spPr>
            <a:xfrm>
              <a:off x="5372100" y="3048000"/>
              <a:ext cx="716280" cy="77724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4" idx="6"/>
              <a:endCxn id="59" idx="2"/>
            </p:cNvCxnSpPr>
            <p:nvPr/>
          </p:nvCxnSpPr>
          <p:spPr>
            <a:xfrm>
              <a:off x="6156960" y="3893820"/>
              <a:ext cx="853440" cy="56388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55" idx="4"/>
              <a:endCxn id="59" idx="0"/>
            </p:cNvCxnSpPr>
            <p:nvPr/>
          </p:nvCxnSpPr>
          <p:spPr>
            <a:xfrm>
              <a:off x="7012253" y="3382764"/>
              <a:ext cx="112447" cy="960637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9" idx="6"/>
              <a:endCxn id="61" idx="1"/>
            </p:cNvCxnSpPr>
            <p:nvPr/>
          </p:nvCxnSpPr>
          <p:spPr>
            <a:xfrm>
              <a:off x="7239000" y="4457700"/>
              <a:ext cx="490678" cy="223978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1" idx="6"/>
            </p:cNvCxnSpPr>
            <p:nvPr/>
          </p:nvCxnSpPr>
          <p:spPr>
            <a:xfrm>
              <a:off x="7924800" y="4762500"/>
              <a:ext cx="458841" cy="147778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9" idx="4"/>
            </p:cNvCxnSpPr>
            <p:nvPr/>
          </p:nvCxnSpPr>
          <p:spPr>
            <a:xfrm>
              <a:off x="7124700" y="4572000"/>
              <a:ext cx="381000" cy="1143000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9" idx="3"/>
              <a:endCxn id="60" idx="7"/>
            </p:cNvCxnSpPr>
            <p:nvPr/>
          </p:nvCxnSpPr>
          <p:spPr>
            <a:xfrm flipH="1">
              <a:off x="6595922" y="4538522"/>
              <a:ext cx="447956" cy="295556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0" idx="3"/>
              <a:endCxn id="104" idx="3"/>
            </p:cNvCxnSpPr>
            <p:nvPr/>
          </p:nvCxnSpPr>
          <p:spPr>
            <a:xfrm flipH="1">
              <a:off x="5943600" y="4995722"/>
              <a:ext cx="490678" cy="315418"/>
            </a:xfrm>
            <a:prstGeom prst="line">
              <a:avLst/>
            </a:prstGeom>
            <a:ln w="1016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280660" y="288203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75120" y="1879397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494810" y="2595647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392067" y="4859339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14260" y="5719251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760720" y="521970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609600" y="2218520"/>
            <a:ext cx="1924182" cy="10972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610218" y="1234816"/>
            <a:ext cx="2076582" cy="749772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04" idx="1"/>
          </p:cNvCxnSpPr>
          <p:nvPr/>
        </p:nvCxnSpPr>
        <p:spPr>
          <a:xfrm flipV="1">
            <a:off x="1571691" y="5133452"/>
            <a:ext cx="1538163" cy="81014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232030" y="1905000"/>
            <a:ext cx="822960" cy="822960"/>
          </a:xfrm>
          <a:prstGeom prst="ellipse">
            <a:avLst/>
          </a:prstGeom>
          <a:solidFill>
            <a:schemeClr val="tx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837834" y="1332913"/>
            <a:ext cx="1324966" cy="1324966"/>
          </a:xfrm>
          <a:prstGeom prst="ellipse">
            <a:avLst/>
          </a:prstGeom>
          <a:solidFill>
            <a:schemeClr val="tx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3786645" y="594871"/>
            <a:ext cx="1060434" cy="1060434"/>
          </a:xfrm>
          <a:prstGeom prst="ellipse">
            <a:avLst/>
          </a:prstGeom>
          <a:solidFill>
            <a:schemeClr val="tx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4753557" y="5276499"/>
            <a:ext cx="912827" cy="912827"/>
          </a:xfrm>
          <a:prstGeom prst="ellipse">
            <a:avLst/>
          </a:prstGeom>
          <a:solidFill>
            <a:schemeClr val="tx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7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31"/>
    </mc:Choice>
    <mc:Fallback xmlns="">
      <p:transition spd="slow" advTm="76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i="1" dirty="0">
                <a:solidFill>
                  <a:srgbClr val="0070C0"/>
                </a:solidFill>
                <a:latin typeface="AR CENA" pitchFamily="2" charset="0"/>
              </a:rPr>
              <a:t>Edge-Weighted</a:t>
            </a:r>
            <a:r>
              <a:rPr lang="en-US" sz="3400" dirty="0">
                <a:solidFill>
                  <a:srgbClr val="0070C0"/>
                </a:solidFill>
                <a:latin typeface="AR CENA" pitchFamily="2" charset="0"/>
              </a:rPr>
              <a:t> Steiner Forest [Berman, </a:t>
            </a:r>
            <a:r>
              <a:rPr lang="en-US" sz="3400" dirty="0" err="1">
                <a:solidFill>
                  <a:srgbClr val="0070C0"/>
                </a:solidFill>
                <a:latin typeface="AR CENA" pitchFamily="2" charset="0"/>
              </a:rPr>
              <a:t>Coulston</a:t>
            </a:r>
            <a:r>
              <a:rPr lang="en-US" sz="3400" dirty="0">
                <a:solidFill>
                  <a:srgbClr val="0070C0"/>
                </a:solidFill>
                <a:latin typeface="AR CENA" pitchFamily="2" charset="0"/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i="1" dirty="0" smtClean="0">
                    <a:latin typeface="Comic Sans MS" pitchFamily="66" charset="0"/>
                    <a:cs typeface="B Nazanin" pitchFamily="2" charset="-78"/>
                  </a:rPr>
                  <a:t>A Greedy Candidate:</a:t>
                </a:r>
              </a:p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be the current solution.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→0</m:t>
                        </m:r>
                      </m:e>
                    </m:d>
                  </m:oMath>
                </a14:m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  <m:r>
                      <a:rPr lang="en-US" sz="24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t</m:t>
                    </m:r>
                    <m:r>
                      <a:rPr lang="en-US" sz="24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be the new terminal and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be the distance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(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w.r.t.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)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Buy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the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shortest path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!</a:t>
                </a:r>
              </a:p>
              <a:p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i="1" dirty="0">
                    <a:latin typeface="Comic Sans MS" pitchFamily="66" charset="0"/>
                    <a:cs typeface="B Nazanin" pitchFamily="2" charset="-78"/>
                  </a:rPr>
                  <a:t>T</a:t>
                </a:r>
                <a:r>
                  <a:rPr lang="en-US" sz="2400" i="1" dirty="0" smtClean="0">
                    <a:latin typeface="Comic Sans MS" pitchFamily="66" charset="0"/>
                    <a:cs typeface="B Nazanin" pitchFamily="2" charset="-78"/>
                  </a:rPr>
                  <a:t>ry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putting a disk centered 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𝑠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i="1" dirty="0" smtClean="0">
                    <a:latin typeface="Comic Sans MS" pitchFamily="66" charset="0"/>
                    <a:cs typeface="B Nazanin" pitchFamily="2" charset="-78"/>
                  </a:rPr>
                  <a:t>or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with radius (almost)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183648" y="2218005"/>
            <a:ext cx="1854952" cy="18549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5105400" y="2183649"/>
            <a:ext cx="1854952" cy="18549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i="1" dirty="0">
                <a:solidFill>
                  <a:srgbClr val="0070C0"/>
                </a:solidFill>
                <a:latin typeface="AR CENA" pitchFamily="2" charset="0"/>
              </a:rPr>
              <a:t>Edge-Weighted</a:t>
            </a:r>
            <a:r>
              <a:rPr lang="en-US" sz="3500" dirty="0">
                <a:solidFill>
                  <a:srgbClr val="0070C0"/>
                </a:solidFill>
                <a:latin typeface="AR CENA" pitchFamily="2" charset="0"/>
              </a:rPr>
              <a:t> Steiner Forest [Berman, </a:t>
            </a:r>
            <a:r>
              <a:rPr lang="en-US" sz="3500" dirty="0" err="1">
                <a:solidFill>
                  <a:srgbClr val="0070C0"/>
                </a:solidFill>
                <a:latin typeface="AR CENA" pitchFamily="2" charset="0"/>
              </a:rPr>
              <a:t>Coulston</a:t>
            </a:r>
            <a:r>
              <a:rPr lang="en-US" sz="3500" dirty="0">
                <a:solidFill>
                  <a:srgbClr val="0070C0"/>
                </a:solidFill>
                <a:latin typeface="AR CENA" pitchFamily="2" charset="0"/>
              </a:rPr>
              <a:t>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581399"/>
            <a:ext cx="1854952" cy="1854951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275844" y="4447042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/>
          <p:cNvSpPr/>
          <p:nvPr/>
        </p:nvSpPr>
        <p:spPr>
          <a:xfrm>
            <a:off x="1828800" y="3581400"/>
            <a:ext cx="1854952" cy="1854951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2694444" y="4447044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9"/>
          <p:cNvSpPr/>
          <p:nvPr/>
        </p:nvSpPr>
        <p:spPr>
          <a:xfrm>
            <a:off x="2818107" y="3655016"/>
            <a:ext cx="3457738" cy="1770786"/>
          </a:xfrm>
          <a:custGeom>
            <a:avLst/>
            <a:gdLst>
              <a:gd name="connsiteX0" fmla="*/ 3501181 w 3501181"/>
              <a:gd name="connsiteY0" fmla="*/ 838607 h 1770786"/>
              <a:gd name="connsiteX1" fmla="*/ 1855261 w 3501181"/>
              <a:gd name="connsiteY1" fmla="*/ 28710 h 1770786"/>
              <a:gd name="connsiteX2" fmla="*/ 1332747 w 3501181"/>
              <a:gd name="connsiteY2" fmla="*/ 1753007 h 1770786"/>
              <a:gd name="connsiteX3" fmla="*/ 335 w 3501181"/>
              <a:gd name="connsiteY3" fmla="*/ 847315 h 17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81" h="1770786">
                <a:moveTo>
                  <a:pt x="3501181" y="838607"/>
                </a:moveTo>
                <a:cubicBezTo>
                  <a:pt x="2858923" y="357458"/>
                  <a:pt x="2216666" y="-123690"/>
                  <a:pt x="1855261" y="28710"/>
                </a:cubicBezTo>
                <a:cubicBezTo>
                  <a:pt x="1493856" y="181110"/>
                  <a:pt x="1641901" y="1616573"/>
                  <a:pt x="1332747" y="1753007"/>
                </a:cubicBezTo>
                <a:cubicBezTo>
                  <a:pt x="1023593" y="1889441"/>
                  <a:pt x="-21436" y="1207269"/>
                  <a:pt x="335" y="8473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7757" y="4386039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57" y="4386039"/>
                <a:ext cx="34971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4600" y="441960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19600"/>
                <a:ext cx="3345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2370" y="454891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70" y="4548912"/>
                <a:ext cx="4106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049292" y="3083649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Oval 19"/>
          <p:cNvSpPr/>
          <p:nvPr/>
        </p:nvSpPr>
        <p:spPr>
          <a:xfrm>
            <a:off x="5971044" y="3049293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2" name="Straight Arrow Connector 21"/>
          <p:cNvCxnSpPr>
            <a:stCxn id="7" idx="3"/>
            <a:endCxn id="6" idx="3"/>
          </p:cNvCxnSpPr>
          <p:nvPr/>
        </p:nvCxnSpPr>
        <p:spPr>
          <a:xfrm flipH="1">
            <a:off x="5681851" y="4552595"/>
            <a:ext cx="612103" cy="612104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93443" y="4818940"/>
                <a:ext cx="646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43" y="4818940"/>
                <a:ext cx="64665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50689" y="2743200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9" y="2743200"/>
                <a:ext cx="4653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98689" y="2743200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689" y="2743200"/>
                <a:ext cx="44589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68742" y="1454343"/>
            <a:ext cx="273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Neighborhood Clearance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40543" y="1230868"/>
            <a:ext cx="273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Yes? We are good!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543" y="1611868"/>
            <a:ext cx="273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No? Bad!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435" y="2517152"/>
            <a:ext cx="186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Failure witness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4292" y="2411967"/>
            <a:ext cx="186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Failure witness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26" idx="2"/>
            <a:endCxn id="16" idx="2"/>
          </p:cNvCxnSpPr>
          <p:nvPr/>
        </p:nvCxnSpPr>
        <p:spPr>
          <a:xfrm>
            <a:off x="1250542" y="2886484"/>
            <a:ext cx="1798750" cy="2589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7" idx="2"/>
            <a:endCxn id="20" idx="6"/>
          </p:cNvCxnSpPr>
          <p:nvPr/>
        </p:nvCxnSpPr>
        <p:spPr>
          <a:xfrm flipH="1">
            <a:off x="6094707" y="2781299"/>
            <a:ext cx="2122692" cy="3298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6" grpId="0" animBg="1"/>
      <p:bldP spid="8" grpId="0" animBg="1"/>
      <p:bldP spid="16" grpId="0" animBg="1"/>
      <p:bldP spid="20" grpId="0" animBg="1"/>
      <p:bldP spid="24" grpId="0"/>
      <p:bldP spid="18" grpId="0"/>
      <p:bldP spid="21" grpId="0"/>
      <p:bldP spid="3" grpId="0"/>
      <p:bldP spid="23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183648" y="2218005"/>
            <a:ext cx="1854952" cy="18549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5105400" y="2183649"/>
            <a:ext cx="1854952" cy="18549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i="1" dirty="0">
                <a:solidFill>
                  <a:srgbClr val="0070C0"/>
                </a:solidFill>
                <a:latin typeface="AR CENA" pitchFamily="2" charset="0"/>
              </a:rPr>
              <a:t>Edge-Weighted</a:t>
            </a:r>
            <a:r>
              <a:rPr lang="en-US" sz="3500" dirty="0">
                <a:solidFill>
                  <a:srgbClr val="0070C0"/>
                </a:solidFill>
                <a:latin typeface="AR CENA" pitchFamily="2" charset="0"/>
              </a:rPr>
              <a:t> Steiner Forest [Berman, </a:t>
            </a:r>
            <a:r>
              <a:rPr lang="en-US" sz="3500" dirty="0" err="1">
                <a:solidFill>
                  <a:srgbClr val="0070C0"/>
                </a:solidFill>
                <a:latin typeface="AR CENA" pitchFamily="2" charset="0"/>
              </a:rPr>
              <a:t>Coulston</a:t>
            </a:r>
            <a:r>
              <a:rPr lang="en-US" sz="3500" dirty="0">
                <a:solidFill>
                  <a:srgbClr val="0070C0"/>
                </a:solidFill>
                <a:latin typeface="AR CENA" pitchFamily="2" charset="0"/>
              </a:rPr>
              <a:t>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581399"/>
            <a:ext cx="1854952" cy="1854951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275844" y="4447042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/>
          <p:cNvSpPr/>
          <p:nvPr/>
        </p:nvSpPr>
        <p:spPr>
          <a:xfrm>
            <a:off x="1828800" y="3581400"/>
            <a:ext cx="1854952" cy="1854951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2694444" y="4447044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9"/>
          <p:cNvSpPr/>
          <p:nvPr/>
        </p:nvSpPr>
        <p:spPr>
          <a:xfrm>
            <a:off x="2818107" y="3655016"/>
            <a:ext cx="3457738" cy="1770786"/>
          </a:xfrm>
          <a:custGeom>
            <a:avLst/>
            <a:gdLst>
              <a:gd name="connsiteX0" fmla="*/ 3501181 w 3501181"/>
              <a:gd name="connsiteY0" fmla="*/ 838607 h 1770786"/>
              <a:gd name="connsiteX1" fmla="*/ 1855261 w 3501181"/>
              <a:gd name="connsiteY1" fmla="*/ 28710 h 1770786"/>
              <a:gd name="connsiteX2" fmla="*/ 1332747 w 3501181"/>
              <a:gd name="connsiteY2" fmla="*/ 1753007 h 1770786"/>
              <a:gd name="connsiteX3" fmla="*/ 335 w 3501181"/>
              <a:gd name="connsiteY3" fmla="*/ 847315 h 17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81" h="1770786">
                <a:moveTo>
                  <a:pt x="3501181" y="838607"/>
                </a:moveTo>
                <a:cubicBezTo>
                  <a:pt x="2858923" y="357458"/>
                  <a:pt x="2216666" y="-123690"/>
                  <a:pt x="1855261" y="28710"/>
                </a:cubicBezTo>
                <a:cubicBezTo>
                  <a:pt x="1493856" y="181110"/>
                  <a:pt x="1641901" y="1616573"/>
                  <a:pt x="1332747" y="1753007"/>
                </a:cubicBezTo>
                <a:cubicBezTo>
                  <a:pt x="1023593" y="1889441"/>
                  <a:pt x="-21436" y="1207269"/>
                  <a:pt x="335" y="8473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7757" y="4386039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57" y="4386039"/>
                <a:ext cx="34971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4600" y="441960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19600"/>
                <a:ext cx="3345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2370" y="454891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70" y="4548912"/>
                <a:ext cx="4106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049292" y="3083649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Oval 19"/>
          <p:cNvSpPr/>
          <p:nvPr/>
        </p:nvSpPr>
        <p:spPr>
          <a:xfrm>
            <a:off x="5971044" y="3049293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5" name="Straight Connector 4"/>
          <p:cNvCxnSpPr>
            <a:stCxn id="20" idx="4"/>
            <a:endCxn id="7" idx="1"/>
          </p:cNvCxnSpPr>
          <p:nvPr/>
        </p:nvCxnSpPr>
        <p:spPr>
          <a:xfrm>
            <a:off x="6032876" y="3172956"/>
            <a:ext cx="261078" cy="12921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  <a:endCxn id="9" idx="7"/>
          </p:cNvCxnSpPr>
          <p:nvPr/>
        </p:nvCxnSpPr>
        <p:spPr>
          <a:xfrm flipH="1">
            <a:off x="2799997" y="3207312"/>
            <a:ext cx="311127" cy="12578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16" idx="6"/>
          </p:cNvCxnSpPr>
          <p:nvPr/>
        </p:nvCxnSpPr>
        <p:spPr>
          <a:xfrm flipH="1">
            <a:off x="3172955" y="3111125"/>
            <a:ext cx="2798089" cy="3435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32875" y="3212068"/>
                <a:ext cx="899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75" y="3212068"/>
                <a:ext cx="8996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94521" y="3288268"/>
                <a:ext cx="899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21" y="3288268"/>
                <a:ext cx="89960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812472" y="5602069"/>
            <a:ext cx="551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  <a:cs typeface="B Nazanin" pitchFamily="2" charset="-78"/>
              </a:rPr>
              <a:t>One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layer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 for every possible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radius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, rounded up to powers of two.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50689" y="2743200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9" y="2743200"/>
                <a:ext cx="4653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98689" y="2743200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689" y="2743200"/>
                <a:ext cx="44589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8933522">
            <a:off x="813151" y="1936740"/>
            <a:ext cx="3017630" cy="2902465"/>
            <a:chOff x="2240170" y="1118962"/>
            <a:chExt cx="4750525" cy="4145703"/>
          </a:xfrm>
        </p:grpSpPr>
        <p:sp>
          <p:nvSpPr>
            <p:cNvPr id="5" name="Oval 4"/>
            <p:cNvSpPr/>
            <p:nvPr/>
          </p:nvSpPr>
          <p:spPr>
            <a:xfrm rot="21032472">
              <a:off x="2240170" y="3357803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597485">
              <a:off x="2543198" y="235194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3433020" y="1835918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9490063">
              <a:off x="4454787" y="2307525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753967">
              <a:off x="4712735" y="333785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398317" y="3276600"/>
              <a:ext cx="478483" cy="47848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146365">
              <a:off x="3869107" y="4064774"/>
              <a:ext cx="1617507" cy="78227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1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79150" y="2257942"/>
              <a:ext cx="2472565" cy="2197970"/>
              <a:chOff x="3379150" y="2257942"/>
              <a:chExt cx="2472565" cy="219797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379150" y="3515841"/>
                <a:ext cx="1258409" cy="239242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682178" y="2773971"/>
                <a:ext cx="955381" cy="741870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572000" y="2257942"/>
                <a:ext cx="65559" cy="1257899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637558" y="2729550"/>
                <a:ext cx="956209" cy="78629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637558" y="3515841"/>
                <a:ext cx="1214157" cy="214695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4779" y="3515841"/>
                <a:ext cx="73081" cy="94007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 CENA" pitchFamily="2" charset="0"/>
              </a:rPr>
              <a:t>Node-weighted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3353650">
            <a:off x="5511332" y="1983412"/>
            <a:ext cx="3017630" cy="2902465"/>
            <a:chOff x="2240170" y="1118962"/>
            <a:chExt cx="4750525" cy="4145703"/>
          </a:xfrm>
        </p:grpSpPr>
        <p:sp>
          <p:nvSpPr>
            <p:cNvPr id="22" name="Oval 21"/>
            <p:cNvSpPr/>
            <p:nvPr/>
          </p:nvSpPr>
          <p:spPr>
            <a:xfrm rot="21032472">
              <a:off x="2240170" y="3357803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597485">
              <a:off x="2543198" y="235194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3433020" y="1835918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9490063">
              <a:off x="4454787" y="2307525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753967">
              <a:off x="4712735" y="333785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398317" y="3276600"/>
              <a:ext cx="478483" cy="47848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146365">
              <a:off x="3869107" y="4064774"/>
              <a:ext cx="1617507" cy="78227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1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79150" y="2257942"/>
              <a:ext cx="2472565" cy="2197970"/>
              <a:chOff x="3379150" y="2257942"/>
              <a:chExt cx="2472565" cy="219797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3379150" y="3515841"/>
                <a:ext cx="1258409" cy="239242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682178" y="2773971"/>
                <a:ext cx="955381" cy="741870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572000" y="2257942"/>
                <a:ext cx="65559" cy="1257899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637558" y="2729550"/>
                <a:ext cx="956209" cy="78629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637558" y="3515841"/>
                <a:ext cx="1214157" cy="214695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04779" y="3515841"/>
                <a:ext cx="73081" cy="94007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Freeform 35"/>
          <p:cNvSpPr/>
          <p:nvPr/>
        </p:nvSpPr>
        <p:spPr>
          <a:xfrm>
            <a:off x="2958715" y="3122068"/>
            <a:ext cx="3371533" cy="1770786"/>
          </a:xfrm>
          <a:custGeom>
            <a:avLst/>
            <a:gdLst>
              <a:gd name="connsiteX0" fmla="*/ 3501181 w 3501181"/>
              <a:gd name="connsiteY0" fmla="*/ 838607 h 1770786"/>
              <a:gd name="connsiteX1" fmla="*/ 1855261 w 3501181"/>
              <a:gd name="connsiteY1" fmla="*/ 28710 h 1770786"/>
              <a:gd name="connsiteX2" fmla="*/ 1332747 w 3501181"/>
              <a:gd name="connsiteY2" fmla="*/ 1753007 h 1770786"/>
              <a:gd name="connsiteX3" fmla="*/ 335 w 3501181"/>
              <a:gd name="connsiteY3" fmla="*/ 847315 h 17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81" h="1770786">
                <a:moveTo>
                  <a:pt x="3501181" y="838607"/>
                </a:moveTo>
                <a:cubicBezTo>
                  <a:pt x="2858923" y="357458"/>
                  <a:pt x="2216666" y="-123690"/>
                  <a:pt x="1855261" y="28710"/>
                </a:cubicBezTo>
                <a:cubicBezTo>
                  <a:pt x="1493856" y="181110"/>
                  <a:pt x="1641901" y="1616573"/>
                  <a:pt x="1332747" y="1753007"/>
                </a:cubicBezTo>
                <a:cubicBezTo>
                  <a:pt x="1023593" y="1889441"/>
                  <a:pt x="-21436" y="1207269"/>
                  <a:pt x="335" y="8473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13711" y="426720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1" y="4267200"/>
                <a:ext cx="410689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6248400" y="3913642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96000" y="396240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62400"/>
                <a:ext cx="3345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903687" y="3947205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67000" y="3886200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86200"/>
                <a:ext cx="34971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828800" y="5525869"/>
            <a:ext cx="551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Comic Sans MS" pitchFamily="66" charset="0"/>
                <a:cs typeface="B Nazanin" pitchFamily="2" charset="-78"/>
              </a:rPr>
              <a:t>For Planar Graphs: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/>
            </a:r>
            <a:br>
              <a:rPr lang="en-US" dirty="0" smtClean="0">
                <a:latin typeface="Comic Sans MS" pitchFamily="66" charset="0"/>
                <a:cs typeface="B Nazanin" pitchFamily="2" charset="-78"/>
              </a:rPr>
            </a:br>
            <a:r>
              <a:rPr lang="en-US" dirty="0" smtClean="0">
                <a:latin typeface="Comic Sans MS" pitchFamily="66" charset="0"/>
                <a:cs typeface="B Nazanin" pitchFamily="2" charset="-78"/>
              </a:rPr>
              <a:t>If </a:t>
            </a:r>
            <a:r>
              <a:rPr lang="en-US" dirty="0">
                <a:latin typeface="Comic Sans MS" pitchFamily="66" charset="0"/>
                <a:cs typeface="B Nazanin" pitchFamily="2" charset="-78"/>
              </a:rPr>
              <a:t>the 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degree</a:t>
            </a:r>
            <a:r>
              <a:rPr lang="en-US" dirty="0">
                <a:latin typeface="Comic Sans MS" pitchFamily="66" charset="0"/>
                <a:cs typeface="B Nazanin" pitchFamily="2" charset="-78"/>
              </a:rPr>
              <a:t> of the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cs typeface="B Nazanin" pitchFamily="2" charset="-78"/>
              </a:rPr>
              <a:t>center</a:t>
            </a:r>
            <a:r>
              <a:rPr lang="en-US" dirty="0">
                <a:latin typeface="Comic Sans MS" pitchFamily="66" charset="0"/>
                <a:cs typeface="B Nazanin" pitchFamily="2" charset="-78"/>
              </a:rPr>
              <a:t> of spider is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large</a:t>
            </a:r>
            <a:r>
              <a:rPr lang="en-US" dirty="0">
                <a:latin typeface="Comic Sans MS" pitchFamily="66" charset="0"/>
                <a:cs typeface="B Nazanin" pitchFamily="2" charset="-78"/>
              </a:rPr>
              <a:t>, maybe this cannot happen too often?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8933522">
            <a:off x="813151" y="1936740"/>
            <a:ext cx="3017630" cy="2902465"/>
            <a:chOff x="2240170" y="1118962"/>
            <a:chExt cx="4750525" cy="4145703"/>
          </a:xfrm>
        </p:grpSpPr>
        <p:sp>
          <p:nvSpPr>
            <p:cNvPr id="5" name="Oval 4"/>
            <p:cNvSpPr/>
            <p:nvPr/>
          </p:nvSpPr>
          <p:spPr>
            <a:xfrm rot="21032472">
              <a:off x="2240170" y="3357803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597485">
              <a:off x="2543198" y="235194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3433020" y="1835918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9490063">
              <a:off x="4454787" y="2307525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753967">
              <a:off x="4712735" y="333785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398317" y="3276600"/>
              <a:ext cx="478483" cy="47848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146365">
              <a:off x="3869107" y="4064774"/>
              <a:ext cx="1617507" cy="78227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1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79150" y="2257942"/>
              <a:ext cx="2472565" cy="2197970"/>
              <a:chOff x="3379150" y="2257942"/>
              <a:chExt cx="2472565" cy="219797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379150" y="3515841"/>
                <a:ext cx="1258409" cy="239242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682178" y="2773971"/>
                <a:ext cx="955381" cy="741870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572000" y="2257942"/>
                <a:ext cx="65559" cy="1257899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637558" y="2729550"/>
                <a:ext cx="956209" cy="78629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637558" y="3515841"/>
                <a:ext cx="1214157" cy="214695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4779" y="3515841"/>
                <a:ext cx="73081" cy="94007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 CENA" pitchFamily="2" charset="0"/>
              </a:rPr>
              <a:t>Node-weighted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3353650">
            <a:off x="5511332" y="1983412"/>
            <a:ext cx="3017630" cy="2902465"/>
            <a:chOff x="2240170" y="1118962"/>
            <a:chExt cx="4750525" cy="4145703"/>
          </a:xfrm>
        </p:grpSpPr>
        <p:sp>
          <p:nvSpPr>
            <p:cNvPr id="22" name="Oval 21"/>
            <p:cNvSpPr/>
            <p:nvPr/>
          </p:nvSpPr>
          <p:spPr>
            <a:xfrm rot="21032472">
              <a:off x="2240170" y="3357803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597485">
              <a:off x="2543198" y="235194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3433020" y="1835918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9490063">
              <a:off x="4454787" y="2307525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753967">
              <a:off x="4712735" y="3337857"/>
              <a:ext cx="2277960" cy="844048"/>
            </a:xfrm>
            <a:prstGeom prst="ellipse">
              <a:avLst/>
            </a:prstGeom>
            <a:solidFill>
              <a:schemeClr val="bg2">
                <a:lumMod val="50000"/>
                <a:alpha val="41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398317" y="3276600"/>
              <a:ext cx="478483" cy="47848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146365">
              <a:off x="3869107" y="4064774"/>
              <a:ext cx="1617507" cy="78227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1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79150" y="2257942"/>
              <a:ext cx="2472565" cy="2197970"/>
              <a:chOff x="3379150" y="2257942"/>
              <a:chExt cx="2472565" cy="219797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3379150" y="3515841"/>
                <a:ext cx="1258409" cy="239242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682178" y="2773971"/>
                <a:ext cx="955381" cy="741870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572000" y="2257942"/>
                <a:ext cx="65559" cy="1257899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637558" y="2729550"/>
                <a:ext cx="956209" cy="78629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637558" y="3515841"/>
                <a:ext cx="1214157" cy="214695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04779" y="3515841"/>
                <a:ext cx="73081" cy="940071"/>
              </a:xfrm>
              <a:prstGeom prst="line">
                <a:avLst/>
              </a:prstGeom>
              <a:ln w="508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Freeform 35"/>
          <p:cNvSpPr/>
          <p:nvPr/>
        </p:nvSpPr>
        <p:spPr>
          <a:xfrm>
            <a:off x="2958715" y="3122068"/>
            <a:ext cx="3371533" cy="1770786"/>
          </a:xfrm>
          <a:custGeom>
            <a:avLst/>
            <a:gdLst>
              <a:gd name="connsiteX0" fmla="*/ 3501181 w 3501181"/>
              <a:gd name="connsiteY0" fmla="*/ 838607 h 1770786"/>
              <a:gd name="connsiteX1" fmla="*/ 1855261 w 3501181"/>
              <a:gd name="connsiteY1" fmla="*/ 28710 h 1770786"/>
              <a:gd name="connsiteX2" fmla="*/ 1332747 w 3501181"/>
              <a:gd name="connsiteY2" fmla="*/ 1753007 h 1770786"/>
              <a:gd name="connsiteX3" fmla="*/ 335 w 3501181"/>
              <a:gd name="connsiteY3" fmla="*/ 847315 h 17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81" h="1770786">
                <a:moveTo>
                  <a:pt x="3501181" y="838607"/>
                </a:moveTo>
                <a:cubicBezTo>
                  <a:pt x="2858923" y="357458"/>
                  <a:pt x="2216666" y="-123690"/>
                  <a:pt x="1855261" y="28710"/>
                </a:cubicBezTo>
                <a:cubicBezTo>
                  <a:pt x="1493856" y="181110"/>
                  <a:pt x="1641901" y="1616573"/>
                  <a:pt x="1332747" y="1753007"/>
                </a:cubicBezTo>
                <a:cubicBezTo>
                  <a:pt x="1023593" y="1889441"/>
                  <a:pt x="-21436" y="1207269"/>
                  <a:pt x="335" y="8473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13711" y="426720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1" y="4267200"/>
                <a:ext cx="410689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6248400" y="3913642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96000" y="396240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62400"/>
                <a:ext cx="3345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903687" y="3947205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67000" y="3886200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86200"/>
                <a:ext cx="34971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828800" y="5525869"/>
            <a:ext cx="5519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Comic Sans MS" pitchFamily="66" charset="0"/>
                <a:cs typeface="B Nazanin" pitchFamily="2" charset="-78"/>
              </a:rPr>
              <a:t>How about the general graphs?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52501" y="5934263"/>
            <a:ext cx="723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  <a:cs typeface="B Nazanin" pitchFamily="2" charset="-78"/>
              </a:rPr>
              <a:t>Connect the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B Nazanin" pitchFamily="2" charset="-78"/>
              </a:rPr>
              <a:t>terminals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 to the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intersection vertices 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using a competitive </a:t>
            </a:r>
            <a:r>
              <a:rPr lang="en-US" b="1" dirty="0" smtClean="0">
                <a:latin typeface="Comic Sans MS" pitchFamily="66" charset="0"/>
                <a:cs typeface="B Nazanin" pitchFamily="2" charset="-78"/>
              </a:rPr>
              <a:t>facility location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Node-Weighted SF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81000" y="1676400"/>
                <a:ext cx="4876800" cy="1828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randomized</a:t>
                </a:r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- competitive algorithm</a:t>
                </a:r>
                <a:b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for </a:t>
                </a:r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the Steiner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forest problem</a:t>
                </a:r>
                <a:endParaRPr lang="en-US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4876800" cy="1828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381000" y="4876800"/>
                <a:ext cx="4876800" cy="130105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deterministc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- competitive algorithm for SF when the underlying graph excludes a fixed minor</a:t>
                </a:r>
                <a:endParaRPr lang="en-US" sz="1600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4876800" cy="13010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900633" y="3810000"/>
            <a:ext cx="457200" cy="85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94156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 Case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5654403" y="3614057"/>
            <a:ext cx="665479" cy="696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5181600" y="1600200"/>
            <a:ext cx="381000" cy="4724400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00800" y="2334082"/>
            <a:ext cx="2514600" cy="30761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Results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carry over to  network design problems characterized by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{0,1}-proper functions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  </a:t>
            </a:r>
            <a:endParaRPr lang="en-US" sz="1400" dirty="0">
              <a:solidFill>
                <a:srgbClr val="00B050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1188720" y="45720"/>
            <a:ext cx="6766560" cy="6766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057400" y="914400"/>
            <a:ext cx="5029200" cy="502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172200" y="274320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58735" y="1310640"/>
            <a:ext cx="274320" cy="274320"/>
          </a:xfrm>
          <a:prstGeom prst="ellipse">
            <a:avLst/>
          </a:prstGeom>
          <a:gradFill>
            <a:gsLst>
              <a:gs pos="0">
                <a:schemeClr val="bg1"/>
              </a:gs>
              <a:gs pos="70000">
                <a:srgbClr val="D65858"/>
              </a:gs>
              <a:gs pos="100000">
                <a:srgbClr val="FF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924800" y="11734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590800" y="24688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447800" y="28803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920240" y="161544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31000">
                <a:srgbClr val="D65858"/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25335" y="153924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65" idx="2"/>
            <a:endCxn id="107" idx="6"/>
          </p:cNvCxnSpPr>
          <p:nvPr/>
        </p:nvCxnSpPr>
        <p:spPr>
          <a:xfrm flipH="1">
            <a:off x="4754880" y="2880360"/>
            <a:ext cx="1417320" cy="548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1" idx="5"/>
            <a:endCxn id="107" idx="1"/>
          </p:cNvCxnSpPr>
          <p:nvPr/>
        </p:nvCxnSpPr>
        <p:spPr>
          <a:xfrm>
            <a:off x="3751821" y="2440825"/>
            <a:ext cx="690863" cy="8588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2" idx="3"/>
          </p:cNvCxnSpPr>
          <p:nvPr/>
        </p:nvCxnSpPr>
        <p:spPr>
          <a:xfrm flipV="1">
            <a:off x="1722120" y="2703027"/>
            <a:ext cx="908853" cy="3030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2" idx="1"/>
            <a:endCxn id="75" idx="5"/>
          </p:cNvCxnSpPr>
          <p:nvPr/>
        </p:nvCxnSpPr>
        <p:spPr>
          <a:xfrm flipH="1" flipV="1">
            <a:off x="2154387" y="1849587"/>
            <a:ext cx="476586" cy="6594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6" idx="6"/>
            <a:endCxn id="75" idx="2"/>
          </p:cNvCxnSpPr>
          <p:nvPr/>
        </p:nvCxnSpPr>
        <p:spPr>
          <a:xfrm>
            <a:off x="699655" y="1676400"/>
            <a:ext cx="1220585" cy="76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6" idx="2"/>
          </p:cNvCxnSpPr>
          <p:nvPr/>
        </p:nvCxnSpPr>
        <p:spPr>
          <a:xfrm flipV="1">
            <a:off x="-818798" y="1676400"/>
            <a:ext cx="1244133" cy="309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6" idx="1"/>
          </p:cNvCxnSpPr>
          <p:nvPr/>
        </p:nvCxnSpPr>
        <p:spPr>
          <a:xfrm>
            <a:off x="-471748" y="609600"/>
            <a:ext cx="937256" cy="96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9" idx="4"/>
            <a:endCxn id="65" idx="0"/>
          </p:cNvCxnSpPr>
          <p:nvPr/>
        </p:nvCxnSpPr>
        <p:spPr>
          <a:xfrm flipH="1">
            <a:off x="6309360" y="1584960"/>
            <a:ext cx="386535" cy="1158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9" idx="3"/>
            <a:endCxn id="107" idx="7"/>
          </p:cNvCxnSpPr>
          <p:nvPr/>
        </p:nvCxnSpPr>
        <p:spPr>
          <a:xfrm flipH="1">
            <a:off x="4701316" y="1544787"/>
            <a:ext cx="1897592" cy="17548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517674" y="2206678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1" idx="2"/>
            <a:endCxn id="72" idx="7"/>
          </p:cNvCxnSpPr>
          <p:nvPr/>
        </p:nvCxnSpPr>
        <p:spPr>
          <a:xfrm flipH="1">
            <a:off x="2824947" y="2343838"/>
            <a:ext cx="692727" cy="1652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9" idx="6"/>
            <a:endCxn id="71" idx="2"/>
          </p:cNvCxnSpPr>
          <p:nvPr/>
        </p:nvCxnSpPr>
        <p:spPr>
          <a:xfrm flipV="1">
            <a:off x="6833055" y="1310640"/>
            <a:ext cx="1091745" cy="1371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072633" y="3505200"/>
            <a:ext cx="99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center</a:t>
            </a:r>
            <a:endParaRPr lang="en-US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886200" y="5285014"/>
            <a:ext cx="1615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continent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 rot="18594397">
            <a:off x="6024468" y="500262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boundary</a:t>
            </a:r>
            <a:endParaRPr lang="en-US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409765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546042" y="1824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55442" y="2057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81962" y="30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969453" y="1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400800" y="914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248400" y="2891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cxnSp>
        <p:nvCxnSpPr>
          <p:cNvPr id="104" name="Straight Arrow Connector 103"/>
          <p:cNvCxnSpPr>
            <a:stCxn id="107" idx="6"/>
          </p:cNvCxnSpPr>
          <p:nvPr/>
        </p:nvCxnSpPr>
        <p:spPr>
          <a:xfrm>
            <a:off x="4754880" y="3429000"/>
            <a:ext cx="2078175" cy="91440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638800" y="35007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  <p:cxnSp>
        <p:nvCxnSpPr>
          <p:cNvPr id="106" name="Straight Connector 105"/>
          <p:cNvCxnSpPr>
            <a:stCxn id="76" idx="4"/>
            <a:endCxn id="74" idx="1"/>
          </p:cNvCxnSpPr>
          <p:nvPr/>
        </p:nvCxnSpPr>
        <p:spPr>
          <a:xfrm>
            <a:off x="562495" y="1813560"/>
            <a:ext cx="925478" cy="11069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389120" y="3246120"/>
            <a:ext cx="36576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0"/>
    </mc:Choice>
    <mc:Fallback xmlns="">
      <p:transition spd="slow" advTm="1714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11852"/>
            <a:ext cx="3950513" cy="2962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Non-overlapping Disks &amp; Binding Spiders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A set of disks are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Comic Sans MS" pitchFamily="66" charset="0"/>
                    <a:cs typeface="B Nazanin" pitchFamily="2" charset="-78"/>
                  </a:rPr>
                  <a:t>non-overlapping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if for every vertex the colored amount is less than the weight, i.e.,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B Nazanin" pitchFamily="2" charset="-78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B Nazanin" pitchFamily="2" charset="-78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A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tight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is an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intersection vertex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, if further growth of a disk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over-colors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/>
                </a:r>
                <a:b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</a:br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945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7"/>
    </mc:Choice>
    <mc:Fallback xmlns="">
      <p:transition spd="slow" advTm="617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Node-Weighted Steiner Forest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Given</a:t>
                </a:r>
              </a:p>
              <a:p>
                <a:pPr lvl="1" algn="just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 algn="just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associated with each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lvl="1" algn="just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 set of connectivity demands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pPr algn="just"/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Goal: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Finding a subgraph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that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connects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these demands.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Objective: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Minimize the total weight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  <a:blipFill rotWithShape="0">
                <a:blip r:embed="rId2"/>
                <a:stretch>
                  <a:fillRect l="-1419" t="-1078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257800" y="1444854"/>
            <a:ext cx="3567614" cy="4651146"/>
            <a:chOff x="5257800" y="1444854"/>
            <a:chExt cx="3567614" cy="4651146"/>
          </a:xfrm>
        </p:grpSpPr>
        <p:sp>
          <p:nvSpPr>
            <p:cNvPr id="12" name="Oval 11"/>
            <p:cNvSpPr/>
            <p:nvPr/>
          </p:nvSpPr>
          <p:spPr>
            <a:xfrm>
              <a:off x="6858000" y="31242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29718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781800" y="25146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96200" y="28194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10400" y="43434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400800" y="48006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96200" y="46482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39840" y="274320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15200" y="266700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19800" y="382524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65" idx="2"/>
              <a:endCxn id="14" idx="0"/>
            </p:cNvCxnSpPr>
            <p:nvPr/>
          </p:nvCxnSpPr>
          <p:spPr>
            <a:xfrm>
              <a:off x="6766560" y="2062277"/>
              <a:ext cx="129540" cy="452323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  <a:endCxn id="19" idx="7"/>
            </p:cNvCxnSpPr>
            <p:nvPr/>
          </p:nvCxnSpPr>
          <p:spPr>
            <a:xfrm flipH="1">
              <a:off x="6456913" y="2628900"/>
              <a:ext cx="324887" cy="13438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7"/>
              <a:endCxn id="19" idx="3"/>
            </p:cNvCxnSpPr>
            <p:nvPr/>
          </p:nvCxnSpPr>
          <p:spPr>
            <a:xfrm flipV="1">
              <a:off x="6138722" y="2860273"/>
              <a:ext cx="221205" cy="145005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64" idx="3"/>
              <a:endCxn id="13" idx="2"/>
            </p:cNvCxnSpPr>
            <p:nvPr/>
          </p:nvCxnSpPr>
          <p:spPr>
            <a:xfrm>
              <a:off x="5463540" y="2973470"/>
              <a:ext cx="480060" cy="11263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6"/>
              <a:endCxn id="20" idx="1"/>
            </p:cNvCxnSpPr>
            <p:nvPr/>
          </p:nvCxnSpPr>
          <p:spPr>
            <a:xfrm>
              <a:off x="7010400" y="2628900"/>
              <a:ext cx="324887" cy="5818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7" idx="1"/>
              <a:endCxn id="15" idx="6"/>
            </p:cNvCxnSpPr>
            <p:nvPr/>
          </p:nvCxnSpPr>
          <p:spPr>
            <a:xfrm flipH="1">
              <a:off x="7924800" y="2687087"/>
              <a:ext cx="570010" cy="246613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2"/>
              <a:endCxn id="20" idx="5"/>
            </p:cNvCxnSpPr>
            <p:nvPr/>
          </p:nvCxnSpPr>
          <p:spPr>
            <a:xfrm flipH="1" flipV="1">
              <a:off x="7432273" y="2784073"/>
              <a:ext cx="263927" cy="14962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2" idx="0"/>
              <a:endCxn id="14" idx="4"/>
            </p:cNvCxnSpPr>
            <p:nvPr/>
          </p:nvCxnSpPr>
          <p:spPr>
            <a:xfrm flipH="1" flipV="1">
              <a:off x="6896100" y="2743200"/>
              <a:ext cx="76200" cy="38100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3" idx="5"/>
              <a:endCxn id="12" idx="2"/>
            </p:cNvCxnSpPr>
            <p:nvPr/>
          </p:nvCxnSpPr>
          <p:spPr>
            <a:xfrm>
              <a:off x="6138722" y="3166922"/>
              <a:ext cx="719278" cy="71578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5" idx="3"/>
              <a:endCxn id="12" idx="7"/>
            </p:cNvCxnSpPr>
            <p:nvPr/>
          </p:nvCxnSpPr>
          <p:spPr>
            <a:xfrm flipH="1">
              <a:off x="7053122" y="3014522"/>
              <a:ext cx="676556" cy="143156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4" idx="2"/>
              <a:endCxn id="21" idx="0"/>
            </p:cNvCxnSpPr>
            <p:nvPr/>
          </p:nvCxnSpPr>
          <p:spPr>
            <a:xfrm>
              <a:off x="5372100" y="3064910"/>
              <a:ext cx="716280" cy="76033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1" idx="6"/>
              <a:endCxn id="16" idx="2"/>
            </p:cNvCxnSpPr>
            <p:nvPr/>
          </p:nvCxnSpPr>
          <p:spPr>
            <a:xfrm>
              <a:off x="6156960" y="3893820"/>
              <a:ext cx="853440" cy="56388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2" idx="4"/>
              <a:endCxn id="16" idx="0"/>
            </p:cNvCxnSpPr>
            <p:nvPr/>
          </p:nvCxnSpPr>
          <p:spPr>
            <a:xfrm>
              <a:off x="6972300" y="3352800"/>
              <a:ext cx="152400" cy="99060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6" idx="6"/>
              <a:endCxn id="18" idx="1"/>
            </p:cNvCxnSpPr>
            <p:nvPr/>
          </p:nvCxnSpPr>
          <p:spPr>
            <a:xfrm>
              <a:off x="7239000" y="4457700"/>
              <a:ext cx="490678" cy="223978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8" idx="6"/>
              <a:endCxn id="68" idx="1"/>
            </p:cNvCxnSpPr>
            <p:nvPr/>
          </p:nvCxnSpPr>
          <p:spPr>
            <a:xfrm>
              <a:off x="7924800" y="4762500"/>
              <a:ext cx="467267" cy="188279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6" idx="4"/>
              <a:endCxn id="70" idx="0"/>
            </p:cNvCxnSpPr>
            <p:nvPr/>
          </p:nvCxnSpPr>
          <p:spPr>
            <a:xfrm>
              <a:off x="7124700" y="4572000"/>
              <a:ext cx="381000" cy="1147251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3"/>
              <a:endCxn id="17" idx="7"/>
            </p:cNvCxnSpPr>
            <p:nvPr/>
          </p:nvCxnSpPr>
          <p:spPr>
            <a:xfrm flipH="1">
              <a:off x="6595922" y="4538522"/>
              <a:ext cx="447956" cy="295556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7" idx="3"/>
              <a:endCxn id="71" idx="3"/>
            </p:cNvCxnSpPr>
            <p:nvPr/>
          </p:nvCxnSpPr>
          <p:spPr>
            <a:xfrm flipH="1">
              <a:off x="5943600" y="4995722"/>
              <a:ext cx="490678" cy="315418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454761" y="1444854"/>
                  <a:ext cx="441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761" y="1444854"/>
                  <a:ext cx="44133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257800" y="2526268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526268"/>
                  <a:ext cx="44666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638800" y="4812268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812268"/>
                  <a:ext cx="4466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397861" y="2145268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861" y="2145268"/>
                  <a:ext cx="42755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305800" y="450746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507468"/>
                  <a:ext cx="4328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620000" y="572666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5726668"/>
                  <a:ext cx="43287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7775514" y="2983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7400" y="3135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61114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8314" y="2362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72200" y="2438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38216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51514" y="450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86600" y="4038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99314" y="4355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10400" y="3200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0660" y="288203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75120" y="1879397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494810" y="2595647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92067" y="4859339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14260" y="5719251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60720" y="521970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32"/>
    </mc:Choice>
    <mc:Fallback xmlns="">
      <p:transition spd="slow" advTm="557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H-Minor Free Graphs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is a minor of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if it can be derived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by repeatedly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contracting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an edge or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removing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an edge (or a vertex).</a:t>
                </a:r>
              </a:p>
              <a:p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For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, the family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-minor free graphs comprise all graphs which exclude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as a minor.</a:t>
                </a:r>
              </a:p>
              <a:p>
                <a:endParaRPr lang="en-US" sz="20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For example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planar graphs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are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-minor free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-minor free.</a:t>
                </a:r>
              </a:p>
              <a:p>
                <a:endParaRPr lang="en-US" sz="20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Many interesting properties! (separators, </a:t>
                </a:r>
                <a:r>
                  <a:rPr lang="en-US" sz="2000" dirty="0" err="1" smtClean="0">
                    <a:latin typeface="Comic Sans MS" pitchFamily="66" charset="0"/>
                    <a:cs typeface="B Nazanin" pitchFamily="2" charset="-78"/>
                  </a:rPr>
                  <a:t>treewidth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, </a:t>
                </a:r>
                <a:r>
                  <a:rPr lang="en-US" sz="2000" dirty="0" err="1" smtClean="0">
                    <a:latin typeface="Comic Sans MS" pitchFamily="66" charset="0"/>
                    <a:cs typeface="B Nazanin" pitchFamily="2" charset="-78"/>
                  </a:rPr>
                  <a:t>pathwidth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, tree-depth, …) </a:t>
                </a:r>
              </a:p>
              <a:p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In particular, the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average degree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of a graph excluding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as a minor, 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H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O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B Nazanin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cs typeface="B Nazanin" pitchFamily="2" charset="-7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cs typeface="B Nazanin" pitchFamily="2" charset="-78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is the number of vertices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4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SF in H-Minor-Free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G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raphs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𝑋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be the current solution.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  <m:r>
                      <a:rPr lang="en-US" sz="2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𝑋</m:t>
                        </m:r>
                        <m: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→0</m:t>
                        </m:r>
                      </m:e>
                    </m:d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Consider a </a:t>
                </a:r>
                <a:r>
                  <a:rPr lang="en-US" sz="2200" i="1" dirty="0" smtClean="0">
                    <a:latin typeface="Comic Sans MS" pitchFamily="66" charset="0"/>
                    <a:cs typeface="B Nazanin" pitchFamily="2" charset="-78"/>
                  </a:rPr>
                  <a:t>large enough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𝜇</m:t>
                    </m:r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𝟐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max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{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 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,3}</m:t>
                        </m:r>
                      </m:e>
                    </m:func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  <m: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t</m:t>
                    </m:r>
                    <m: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be the new demand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be the distance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𝑡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(w.r.t.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)</a:t>
                </a:r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First, 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buy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the shortest path!</a:t>
                </a:r>
              </a:p>
              <a:p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Choose layer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𝜇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≤</m:t>
                    </m:r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b="1" i="1" dirty="0" smtClean="0">
                    <a:latin typeface="Comic Sans MS" pitchFamily="66" charset="0"/>
                    <a:cs typeface="B Nazanin" pitchFamily="2" charset="-78"/>
                  </a:rPr>
                  <a:t>Try</a:t>
                </a:r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 putting a disk centered at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𝒔</m:t>
                    </m:r>
                  </m:oMath>
                </a14:m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𝒕</m:t>
                    </m:r>
                    <m:r>
                      <a:rPr lang="en-US" sz="2200" b="1" i="1" smtClean="0">
                        <a:latin typeface="Cambria Math"/>
                        <a:cs typeface="B Nazanin" pitchFamily="2" charset="-78"/>
                      </a:rPr>
                      <m:t> </m:t>
                    </m:r>
                  </m:oMath>
                </a14:m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in layer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𝒊</m:t>
                    </m:r>
                  </m:oMath>
                </a14:m>
                <a:endParaRPr lang="en-US" sz="2200" b="1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Neighborhood Clearance?</a:t>
                </a:r>
                <a:r>
                  <a:rPr lang="en-US" sz="2200" b="1" dirty="0">
                    <a:latin typeface="Comic Sans MS" pitchFamily="66" charset="0"/>
                    <a:cs typeface="B Nazanin" pitchFamily="2" charset="-78"/>
                  </a:rPr>
                  <a:t>	</a:t>
                </a:r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We’re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good!</a:t>
                </a:r>
                <a:endParaRPr lang="en-US" sz="2200" b="1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No? 				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Buy</a:t>
                </a:r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both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binding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spiders</a:t>
                </a:r>
                <a:endParaRPr lang="en-US" sz="2200" b="1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975360" y="742264"/>
            <a:ext cx="7193281" cy="5373472"/>
            <a:chOff x="76199" y="76200"/>
            <a:chExt cx="8991597" cy="6716837"/>
          </a:xfrm>
        </p:grpSpPr>
        <p:sp>
          <p:nvSpPr>
            <p:cNvPr id="4" name="Oval 3"/>
            <p:cNvSpPr/>
            <p:nvPr/>
          </p:nvSpPr>
          <p:spPr>
            <a:xfrm>
              <a:off x="5755384" y="1640396"/>
              <a:ext cx="3312412" cy="33124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199" y="3480625"/>
              <a:ext cx="3312412" cy="33124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199" y="76200"/>
              <a:ext cx="3312412" cy="33124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607271" y="3288236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00805" y="3234034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31547" y="3332401"/>
              <a:ext cx="220827" cy="22082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04590" y="3296601"/>
              <a:ext cx="220827" cy="2208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21991" y="1621992"/>
              <a:ext cx="220827" cy="2208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21991" y="5026417"/>
              <a:ext cx="220827" cy="2208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01176" y="3186188"/>
              <a:ext cx="220827" cy="2208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25418" y="2946026"/>
              <a:ext cx="1416543" cy="965201"/>
            </a:xfrm>
            <a:custGeom>
              <a:avLst/>
              <a:gdLst>
                <a:gd name="connsiteX0" fmla="*/ 0 w 1898072"/>
                <a:gd name="connsiteY0" fmla="*/ 373458 h 799338"/>
                <a:gd name="connsiteX1" fmla="*/ 443345 w 1898072"/>
                <a:gd name="connsiteY1" fmla="*/ 13240 h 799338"/>
                <a:gd name="connsiteX2" fmla="*/ 1357745 w 1898072"/>
                <a:gd name="connsiteY2" fmla="*/ 789095 h 799338"/>
                <a:gd name="connsiteX3" fmla="*/ 1898072 w 1898072"/>
                <a:gd name="connsiteY3" fmla="*/ 415022 h 79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072" h="799338">
                  <a:moveTo>
                    <a:pt x="0" y="373458"/>
                  </a:moveTo>
                  <a:cubicBezTo>
                    <a:pt x="108527" y="158712"/>
                    <a:pt x="217054" y="-56033"/>
                    <a:pt x="443345" y="13240"/>
                  </a:cubicBezTo>
                  <a:cubicBezTo>
                    <a:pt x="669636" y="82513"/>
                    <a:pt x="1115290" y="722131"/>
                    <a:pt x="1357745" y="789095"/>
                  </a:cubicBezTo>
                  <a:cubicBezTo>
                    <a:pt x="1600200" y="856059"/>
                    <a:pt x="1812636" y="578967"/>
                    <a:pt x="1898072" y="41502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0" idx="2"/>
              <a:endCxn id="7" idx="6"/>
            </p:cNvCxnSpPr>
            <p:nvPr/>
          </p:nvCxnSpPr>
          <p:spPr>
            <a:xfrm flipH="1">
              <a:off x="1916430" y="3407016"/>
              <a:ext cx="1288161" cy="3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4"/>
              <a:endCxn id="7" idx="0"/>
            </p:cNvCxnSpPr>
            <p:nvPr/>
          </p:nvCxnSpPr>
          <p:spPr>
            <a:xfrm>
              <a:off x="1732406" y="1842821"/>
              <a:ext cx="29445" cy="1445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12" idx="0"/>
            </p:cNvCxnSpPr>
            <p:nvPr/>
          </p:nvCxnSpPr>
          <p:spPr>
            <a:xfrm flipH="1">
              <a:off x="1732406" y="3597395"/>
              <a:ext cx="29445" cy="1429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6"/>
              <a:endCxn id="13" idx="2"/>
            </p:cNvCxnSpPr>
            <p:nvPr/>
          </p:nvCxnSpPr>
          <p:spPr>
            <a:xfrm flipV="1">
              <a:off x="5909963" y="3296601"/>
              <a:ext cx="1391213" cy="92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6"/>
              <a:endCxn id="8" idx="2"/>
            </p:cNvCxnSpPr>
            <p:nvPr/>
          </p:nvCxnSpPr>
          <p:spPr>
            <a:xfrm flipV="1">
              <a:off x="4952376" y="3388613"/>
              <a:ext cx="648430" cy="54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7"/>
              <a:endCxn id="6" idx="7"/>
            </p:cNvCxnSpPr>
            <p:nvPr/>
          </p:nvCxnSpPr>
          <p:spPr>
            <a:xfrm flipV="1">
              <a:off x="1810480" y="561291"/>
              <a:ext cx="1093041" cy="10930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18915830">
                  <a:off x="1687571" y="568913"/>
                  <a:ext cx="770843" cy="725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15830">
                  <a:off x="1687571" y="568913"/>
                  <a:ext cx="770843" cy="7254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65085" y="3879836"/>
                  <a:ext cx="2757805" cy="594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085" y="3879836"/>
                  <a:ext cx="2757805" cy="5946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020567" y="3326578"/>
                  <a:ext cx="573797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567" y="3326578"/>
                  <a:ext cx="573797" cy="7061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638771" y="3418589"/>
                  <a:ext cx="542827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771" y="3418589"/>
                  <a:ext cx="542827" cy="7061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089010" y="2635124"/>
                  <a:ext cx="753810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010" y="2635124"/>
                  <a:ext cx="753810" cy="7061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721928" y="2631169"/>
                  <a:ext cx="740571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928" y="2631169"/>
                  <a:ext cx="740571" cy="70611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22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96387" y="1874617"/>
            <a:ext cx="186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Failure </a:t>
            </a:r>
            <a:r>
              <a:rPr lang="en-US" b="1" dirty="0" smtClean="0">
                <a:solidFill>
                  <a:srgbClr val="FF0000"/>
                </a:solidFill>
              </a:rPr>
              <a:t>witnesses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endCxn id="7" idx="7"/>
          </p:cNvCxnSpPr>
          <p:nvPr/>
        </p:nvCxnSpPr>
        <p:spPr>
          <a:xfrm flipH="1">
            <a:off x="2411325" y="2181457"/>
            <a:ext cx="1703874" cy="11666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8" idx="1"/>
          </p:cNvCxnSpPr>
          <p:nvPr/>
        </p:nvCxnSpPr>
        <p:spPr>
          <a:xfrm>
            <a:off x="4916546" y="2170597"/>
            <a:ext cx="514721" cy="1134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Analysis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If we </a:t>
                </a:r>
                <a:r>
                  <a:rPr lang="en-US" sz="2200" b="1" dirty="0" smtClean="0">
                    <a:latin typeface="Comic Sans MS" pitchFamily="66" charset="0"/>
                    <a:cs typeface="B Nazanin" pitchFamily="2" charset="-78"/>
                  </a:rPr>
                  <a:t>charge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the cost of our solution to the (radii) of disks, then we have 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-competitive algorithm!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How can we do that?</a:t>
                </a:r>
              </a:p>
              <a:p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The total cost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:= </a:t>
                </a:r>
                <a:r>
                  <a:rPr lang="en-US" sz="2200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the shortest path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+ </a:t>
                </a:r>
                <a:r>
                  <a:rPr lang="en-US" sz="2200" dirty="0" smtClean="0">
                    <a:solidFill>
                      <a:schemeClr val="accent6"/>
                    </a:solidFill>
                    <a:latin typeface="Comic Sans MS" pitchFamily="66" charset="0"/>
                    <a:cs typeface="B Nazanin" pitchFamily="2" charset="-78"/>
                  </a:rPr>
                  <a:t>the binding spider</a:t>
                </a:r>
              </a:p>
              <a:p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If we put a new disk, we’re good</a:t>
                </a: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: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𝜇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Otherwise, we buy two spiders.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We have two different cases:</a:t>
                </a:r>
              </a:p>
              <a:p>
                <a:pPr lvl="1"/>
                <a:r>
                  <a:rPr lang="en-US" sz="1800" dirty="0">
                    <a:latin typeface="Comic Sans MS" pitchFamily="66" charset="0"/>
                    <a:cs typeface="B Nazanin" pitchFamily="2" charset="-78"/>
                  </a:rPr>
                  <a:t>W</a:t>
                </a: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e are buying an </a:t>
                </a:r>
                <a:r>
                  <a:rPr lang="en-US" sz="1800" i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expensive spider</a:t>
                </a:r>
                <a:br>
                  <a:rPr lang="en-US" sz="1800" i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1800" i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with at least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𝜇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 legs!</a:t>
                </a:r>
              </a:p>
              <a:p>
                <a:pPr lvl="1"/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Both spiders are </a:t>
                </a:r>
                <a:r>
                  <a:rPr lang="en-US" sz="18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cheap</a:t>
                </a: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b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(at most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𝜇</m:t>
                    </m:r>
                    <m:r>
                      <a:rPr lang="en-US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B Nazanin" pitchFamily="2" charset="-78"/>
                      </a:rPr>
                      <m:t>−1</m:t>
                    </m:r>
                  </m:oMath>
                </a14:m>
                <a:r>
                  <a:rPr lang="en-US" sz="18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legs)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itchFamily="66" charset="0"/>
                  <a:cs typeface="B Nazanin" pitchFamily="2" charset="-78"/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75360" y="742264"/>
            <a:ext cx="7193281" cy="5373472"/>
            <a:chOff x="76199" y="76200"/>
            <a:chExt cx="8991601" cy="6716840"/>
          </a:xfrm>
        </p:grpSpPr>
        <p:sp>
          <p:nvSpPr>
            <p:cNvPr id="7" name="Oval 6"/>
            <p:cNvSpPr/>
            <p:nvPr/>
          </p:nvSpPr>
          <p:spPr>
            <a:xfrm>
              <a:off x="5755386" y="1640396"/>
              <a:ext cx="3312414" cy="3312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199" y="3480626"/>
              <a:ext cx="3312414" cy="3312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6199" y="76200"/>
              <a:ext cx="3312414" cy="3312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607272" y="3288237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00807" y="3234035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31549" y="3332403"/>
              <a:ext cx="220828" cy="2208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04591" y="3296603"/>
              <a:ext cx="220828" cy="22082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21992" y="1621993"/>
              <a:ext cx="220828" cy="2208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21992" y="5026419"/>
              <a:ext cx="220828" cy="220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01179" y="3186189"/>
              <a:ext cx="220828" cy="2208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25419" y="2946028"/>
              <a:ext cx="1416544" cy="965201"/>
            </a:xfrm>
            <a:custGeom>
              <a:avLst/>
              <a:gdLst>
                <a:gd name="connsiteX0" fmla="*/ 0 w 1898072"/>
                <a:gd name="connsiteY0" fmla="*/ 373458 h 799338"/>
                <a:gd name="connsiteX1" fmla="*/ 443345 w 1898072"/>
                <a:gd name="connsiteY1" fmla="*/ 13240 h 799338"/>
                <a:gd name="connsiteX2" fmla="*/ 1357745 w 1898072"/>
                <a:gd name="connsiteY2" fmla="*/ 789095 h 799338"/>
                <a:gd name="connsiteX3" fmla="*/ 1898072 w 1898072"/>
                <a:gd name="connsiteY3" fmla="*/ 415022 h 79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072" h="799338">
                  <a:moveTo>
                    <a:pt x="0" y="373458"/>
                  </a:moveTo>
                  <a:cubicBezTo>
                    <a:pt x="108527" y="158712"/>
                    <a:pt x="217054" y="-56033"/>
                    <a:pt x="443345" y="13240"/>
                  </a:cubicBezTo>
                  <a:cubicBezTo>
                    <a:pt x="669636" y="82513"/>
                    <a:pt x="1115290" y="722131"/>
                    <a:pt x="1357745" y="789095"/>
                  </a:cubicBezTo>
                  <a:cubicBezTo>
                    <a:pt x="1600200" y="856059"/>
                    <a:pt x="1812636" y="578967"/>
                    <a:pt x="1898072" y="41502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3" idx="2"/>
              <a:endCxn id="10" idx="6"/>
            </p:cNvCxnSpPr>
            <p:nvPr/>
          </p:nvCxnSpPr>
          <p:spPr>
            <a:xfrm flipH="1">
              <a:off x="1916430" y="3407017"/>
              <a:ext cx="1288161" cy="3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4"/>
              <a:endCxn id="10" idx="0"/>
            </p:cNvCxnSpPr>
            <p:nvPr/>
          </p:nvCxnSpPr>
          <p:spPr>
            <a:xfrm>
              <a:off x="1732406" y="1842821"/>
              <a:ext cx="29445" cy="1445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4"/>
              <a:endCxn id="15" idx="0"/>
            </p:cNvCxnSpPr>
            <p:nvPr/>
          </p:nvCxnSpPr>
          <p:spPr>
            <a:xfrm flipH="1">
              <a:off x="1732406" y="3597396"/>
              <a:ext cx="29445" cy="14290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6"/>
              <a:endCxn id="16" idx="2"/>
            </p:cNvCxnSpPr>
            <p:nvPr/>
          </p:nvCxnSpPr>
          <p:spPr>
            <a:xfrm flipV="1">
              <a:off x="5909965" y="3296603"/>
              <a:ext cx="1391214" cy="92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6"/>
              <a:endCxn id="11" idx="2"/>
            </p:cNvCxnSpPr>
            <p:nvPr/>
          </p:nvCxnSpPr>
          <p:spPr>
            <a:xfrm flipV="1">
              <a:off x="4952377" y="3388614"/>
              <a:ext cx="648430" cy="54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7"/>
              <a:endCxn id="9" idx="7"/>
            </p:cNvCxnSpPr>
            <p:nvPr/>
          </p:nvCxnSpPr>
          <p:spPr>
            <a:xfrm flipV="1">
              <a:off x="1810480" y="561291"/>
              <a:ext cx="1093041" cy="10930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8915830">
                  <a:off x="1687571" y="568914"/>
                  <a:ext cx="770844" cy="725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15830">
                  <a:off x="1687571" y="568914"/>
                  <a:ext cx="770844" cy="7254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265086" y="3879838"/>
                  <a:ext cx="2757806" cy="594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086" y="3879838"/>
                  <a:ext cx="2757806" cy="5946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020568" y="3326579"/>
                  <a:ext cx="573798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568" y="3326579"/>
                  <a:ext cx="573798" cy="7061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638773" y="3418590"/>
                  <a:ext cx="542827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773" y="3418590"/>
                  <a:ext cx="542827" cy="7061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89010" y="2635125"/>
                  <a:ext cx="753810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010" y="2635125"/>
                  <a:ext cx="753810" cy="70611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721927" y="2631169"/>
                  <a:ext cx="740571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927" y="2631169"/>
                  <a:ext cx="740571" cy="7061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01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Analysis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Recall that </a:t>
                </a:r>
                <a:r>
                  <a:rPr lang="en-US" sz="18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800" dirty="0">
                    <a:solidFill>
                      <a:schemeClr val="accent6"/>
                    </a:solidFill>
                    <a:latin typeface="Comic Sans MS" pitchFamily="66" charset="0"/>
                    <a:cs typeface="B Nazanin" pitchFamily="2" charset="-78"/>
                  </a:rPr>
                  <a:t>cost of </a:t>
                </a:r>
                <a:r>
                  <a:rPr lang="en-US" sz="1800" dirty="0" smtClean="0">
                    <a:solidFill>
                      <a:schemeClr val="accent6"/>
                    </a:solidFill>
                    <a:latin typeface="Comic Sans MS" pitchFamily="66" charset="0"/>
                    <a:cs typeface="B Nazanin" pitchFamily="2" charset="-78"/>
                  </a:rPr>
                  <a:t>a spider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cs typeface="B Nazanin" pitchFamily="2" charset="-78"/>
                      </a:rPr>
                      <m:t>≤</m:t>
                    </m:r>
                  </m:oMath>
                </a14:m>
                <a:r>
                  <a:rPr lang="en-US" sz="18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(#legs)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1B09FF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1B09FF"/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rgbClr val="1B09FF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</a:p>
              <a:p>
                <a:endParaRPr lang="en-US" sz="18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If both spiders are </a:t>
                </a:r>
                <a:r>
                  <a:rPr lang="en-US" sz="18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cheap</a:t>
                </a: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, charge to the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number</a:t>
                </a:r>
                <a:r>
                  <a:rPr lang="en-US" sz="1800" dirty="0" smtClean="0">
                    <a:latin typeface="Comic Sans MS" pitchFamily="66" charset="0"/>
                    <a:cs typeface="B Nazanin" pitchFamily="2" charset="-78"/>
                  </a:rPr>
                  <a:t> of connected components.</a:t>
                </a:r>
              </a:p>
              <a:p>
                <a:endParaRPr lang="en-US" sz="2000" b="1" dirty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1800" b="1" dirty="0" smtClean="0">
                    <a:latin typeface="Comic Sans MS" pitchFamily="66" charset="0"/>
                    <a:cs typeface="B Nazanin" pitchFamily="2" charset="-78"/>
                  </a:rPr>
                  <a:t>Otherwise, we show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#</a:t>
                </a:r>
                <a:r>
                  <a:rPr lang="en-US" sz="1800" b="1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800" b="1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legs</a:t>
                </a:r>
                <a:r>
                  <a:rPr lang="en-US" sz="1800" b="1" dirty="0">
                    <a:latin typeface="Comic Sans MS" pitchFamily="66" charset="0"/>
                    <a:cs typeface="B Nazanin" pitchFamily="2" charset="-78"/>
                  </a:rPr>
                  <a:t> in expensive spiders = O(</a:t>
                </a:r>
                <a:r>
                  <a:rPr lang="en-US" sz="18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# disks</a:t>
                </a:r>
                <a:r>
                  <a:rPr lang="en-US" sz="1800" b="1" dirty="0">
                    <a:latin typeface="Comic Sans MS" pitchFamily="66" charset="0"/>
                    <a:cs typeface="B Nazanin" pitchFamily="2" charset="-78"/>
                  </a:rPr>
                  <a:t>)</a:t>
                </a:r>
              </a:p>
              <a:p>
                <a:endParaRPr lang="en-US" sz="18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24</a:t>
            </a:fld>
            <a:endParaRPr lang="en-US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975360" y="742264"/>
            <a:ext cx="7193281" cy="5373472"/>
            <a:chOff x="76199" y="76200"/>
            <a:chExt cx="8991601" cy="6716840"/>
          </a:xfrm>
        </p:grpSpPr>
        <p:sp>
          <p:nvSpPr>
            <p:cNvPr id="31" name="Oval 30"/>
            <p:cNvSpPr/>
            <p:nvPr/>
          </p:nvSpPr>
          <p:spPr>
            <a:xfrm>
              <a:off x="5755386" y="1640396"/>
              <a:ext cx="3312414" cy="3312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199" y="3480626"/>
              <a:ext cx="3312414" cy="3312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199" y="76200"/>
              <a:ext cx="3312414" cy="3312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607272" y="3288237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600807" y="3234035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731549" y="3332403"/>
              <a:ext cx="220828" cy="2208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204591" y="3296603"/>
              <a:ext cx="220828" cy="22082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21992" y="1621993"/>
              <a:ext cx="220828" cy="2208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621992" y="5026419"/>
              <a:ext cx="220828" cy="220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301179" y="3186189"/>
              <a:ext cx="220828" cy="2208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25419" y="2946028"/>
              <a:ext cx="1416544" cy="965201"/>
            </a:xfrm>
            <a:custGeom>
              <a:avLst/>
              <a:gdLst>
                <a:gd name="connsiteX0" fmla="*/ 0 w 1898072"/>
                <a:gd name="connsiteY0" fmla="*/ 373458 h 799338"/>
                <a:gd name="connsiteX1" fmla="*/ 443345 w 1898072"/>
                <a:gd name="connsiteY1" fmla="*/ 13240 h 799338"/>
                <a:gd name="connsiteX2" fmla="*/ 1357745 w 1898072"/>
                <a:gd name="connsiteY2" fmla="*/ 789095 h 799338"/>
                <a:gd name="connsiteX3" fmla="*/ 1898072 w 1898072"/>
                <a:gd name="connsiteY3" fmla="*/ 415022 h 79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072" h="799338">
                  <a:moveTo>
                    <a:pt x="0" y="373458"/>
                  </a:moveTo>
                  <a:cubicBezTo>
                    <a:pt x="108527" y="158712"/>
                    <a:pt x="217054" y="-56033"/>
                    <a:pt x="443345" y="13240"/>
                  </a:cubicBezTo>
                  <a:cubicBezTo>
                    <a:pt x="669636" y="82513"/>
                    <a:pt x="1115290" y="722131"/>
                    <a:pt x="1357745" y="789095"/>
                  </a:cubicBezTo>
                  <a:cubicBezTo>
                    <a:pt x="1600200" y="856059"/>
                    <a:pt x="1812636" y="578967"/>
                    <a:pt x="1898072" y="41502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37" idx="2"/>
              <a:endCxn id="34" idx="6"/>
            </p:cNvCxnSpPr>
            <p:nvPr/>
          </p:nvCxnSpPr>
          <p:spPr>
            <a:xfrm flipH="1">
              <a:off x="1916430" y="3407017"/>
              <a:ext cx="1288161" cy="3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4"/>
              <a:endCxn id="34" idx="0"/>
            </p:cNvCxnSpPr>
            <p:nvPr/>
          </p:nvCxnSpPr>
          <p:spPr>
            <a:xfrm>
              <a:off x="1732406" y="1842821"/>
              <a:ext cx="29445" cy="1445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4" idx="4"/>
              <a:endCxn id="39" idx="0"/>
            </p:cNvCxnSpPr>
            <p:nvPr/>
          </p:nvCxnSpPr>
          <p:spPr>
            <a:xfrm flipH="1">
              <a:off x="1732406" y="3597396"/>
              <a:ext cx="29445" cy="14290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5" idx="6"/>
              <a:endCxn id="40" idx="2"/>
            </p:cNvCxnSpPr>
            <p:nvPr/>
          </p:nvCxnSpPr>
          <p:spPr>
            <a:xfrm flipV="1">
              <a:off x="5909965" y="3296603"/>
              <a:ext cx="1391214" cy="92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  <a:endCxn id="35" idx="2"/>
            </p:cNvCxnSpPr>
            <p:nvPr/>
          </p:nvCxnSpPr>
          <p:spPr>
            <a:xfrm flipV="1">
              <a:off x="4952377" y="3388614"/>
              <a:ext cx="648430" cy="54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8" idx="7"/>
              <a:endCxn id="33" idx="7"/>
            </p:cNvCxnSpPr>
            <p:nvPr/>
          </p:nvCxnSpPr>
          <p:spPr>
            <a:xfrm flipV="1">
              <a:off x="1810480" y="561291"/>
              <a:ext cx="1093041" cy="10930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8915830">
                  <a:off x="1687571" y="568914"/>
                  <a:ext cx="770844" cy="725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15830">
                  <a:off x="1687571" y="568914"/>
                  <a:ext cx="770844" cy="7254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265086" y="3879838"/>
                  <a:ext cx="2757806" cy="594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086" y="3879838"/>
                  <a:ext cx="2757806" cy="5946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020568" y="3326579"/>
                  <a:ext cx="573798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568" y="3326579"/>
                  <a:ext cx="573798" cy="7061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638773" y="3418590"/>
                  <a:ext cx="542827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773" y="3418590"/>
                  <a:ext cx="542827" cy="7061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089010" y="2635125"/>
                  <a:ext cx="753810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010" y="2635125"/>
                  <a:ext cx="753810" cy="70611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721927" y="2631169"/>
                  <a:ext cx="740571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927" y="2631169"/>
                  <a:ext cx="740571" cy="7061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32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6667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1703264" y="1534474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586574" y="2417784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71417" y="3124200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454727" y="4007510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04800" y="1828800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188110" y="2712110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90800" y="222352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474110" y="1105662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580298" y="993724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463608" y="1877034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248400" y="2822524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131710" y="3705834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105400" y="4419600"/>
            <a:ext cx="1987448" cy="19874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988710" y="5302910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2065172" y="3200400"/>
            <a:ext cx="264994" cy="264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2" idx="3"/>
            <a:endCxn id="26" idx="7"/>
          </p:cNvCxnSpPr>
          <p:nvPr/>
        </p:nvCxnSpPr>
        <p:spPr>
          <a:xfrm flipH="1">
            <a:off x="1643215" y="3426587"/>
            <a:ext cx="460764" cy="61326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1"/>
            <a:endCxn id="29" idx="5"/>
          </p:cNvCxnSpPr>
          <p:nvPr/>
        </p:nvCxnSpPr>
        <p:spPr>
          <a:xfrm flipH="1" flipV="1">
            <a:off x="1376598" y="2900598"/>
            <a:ext cx="727381" cy="3386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2" idx="7"/>
            <a:endCxn id="8" idx="3"/>
          </p:cNvCxnSpPr>
          <p:nvPr/>
        </p:nvCxnSpPr>
        <p:spPr>
          <a:xfrm flipV="1">
            <a:off x="2291359" y="2606272"/>
            <a:ext cx="327555" cy="632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2"/>
            <a:endCxn id="8" idx="6"/>
          </p:cNvCxnSpPr>
          <p:nvPr/>
        </p:nvCxnSpPr>
        <p:spPr>
          <a:xfrm flipH="1">
            <a:off x="2807402" y="2230359"/>
            <a:ext cx="644625" cy="29783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>
            <a:spLocks noChangeAspect="1"/>
          </p:cNvSpPr>
          <p:nvPr/>
        </p:nvSpPr>
        <p:spPr>
          <a:xfrm>
            <a:off x="3452027" y="2097862"/>
            <a:ext cx="264994" cy="264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516806" y="4419600"/>
            <a:ext cx="264994" cy="264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441525" y="861227"/>
            <a:ext cx="264994" cy="264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3" idx="0"/>
            <a:endCxn id="32" idx="4"/>
          </p:cNvCxnSpPr>
          <p:nvPr/>
        </p:nvCxnSpPr>
        <p:spPr>
          <a:xfrm flipV="1">
            <a:off x="3584524" y="1326490"/>
            <a:ext cx="0" cy="7713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6"/>
            <a:endCxn id="35" idx="2"/>
          </p:cNvCxnSpPr>
          <p:nvPr/>
        </p:nvCxnSpPr>
        <p:spPr>
          <a:xfrm flipV="1">
            <a:off x="3717021" y="1987448"/>
            <a:ext cx="746587" cy="2429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5" idx="0"/>
            <a:endCxn id="57" idx="4"/>
          </p:cNvCxnSpPr>
          <p:nvPr/>
        </p:nvCxnSpPr>
        <p:spPr>
          <a:xfrm flipV="1">
            <a:off x="4574022" y="1126221"/>
            <a:ext cx="0" cy="750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2" idx="6"/>
            <a:endCxn id="57" idx="2"/>
          </p:cNvCxnSpPr>
          <p:nvPr/>
        </p:nvCxnSpPr>
        <p:spPr>
          <a:xfrm flipV="1">
            <a:off x="3694938" y="993724"/>
            <a:ext cx="746587" cy="2223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6" idx="7"/>
            <a:endCxn id="38" idx="3"/>
          </p:cNvCxnSpPr>
          <p:nvPr/>
        </p:nvCxnSpPr>
        <p:spPr>
          <a:xfrm flipV="1">
            <a:off x="6742993" y="3894322"/>
            <a:ext cx="421057" cy="5640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1" idx="7"/>
            <a:endCxn id="56" idx="3"/>
          </p:cNvCxnSpPr>
          <p:nvPr/>
        </p:nvCxnSpPr>
        <p:spPr>
          <a:xfrm flipV="1">
            <a:off x="6177198" y="4645787"/>
            <a:ext cx="378415" cy="68946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2" idx="5"/>
            <a:endCxn id="80" idx="2"/>
          </p:cNvCxnSpPr>
          <p:nvPr/>
        </p:nvCxnSpPr>
        <p:spPr>
          <a:xfrm>
            <a:off x="2291359" y="3426587"/>
            <a:ext cx="451841" cy="29726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>
            <a:spLocks noChangeAspect="1"/>
          </p:cNvSpPr>
          <p:nvPr/>
        </p:nvSpPr>
        <p:spPr>
          <a:xfrm>
            <a:off x="2743200" y="3657600"/>
            <a:ext cx="132497" cy="132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53" idx="5"/>
            <a:endCxn id="84" idx="2"/>
          </p:cNvCxnSpPr>
          <p:nvPr/>
        </p:nvCxnSpPr>
        <p:spPr>
          <a:xfrm>
            <a:off x="3678214" y="2324049"/>
            <a:ext cx="431227" cy="3354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>
            <a:spLocks noChangeAspect="1"/>
          </p:cNvSpPr>
          <p:nvPr/>
        </p:nvSpPr>
        <p:spPr>
          <a:xfrm>
            <a:off x="4109441" y="2593213"/>
            <a:ext cx="132497" cy="132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57" idx="7"/>
            <a:endCxn id="86" idx="2"/>
          </p:cNvCxnSpPr>
          <p:nvPr/>
        </p:nvCxnSpPr>
        <p:spPr>
          <a:xfrm flipV="1">
            <a:off x="4667712" y="678262"/>
            <a:ext cx="279929" cy="22177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>
            <a:spLocks noChangeAspect="1"/>
          </p:cNvSpPr>
          <p:nvPr/>
        </p:nvSpPr>
        <p:spPr>
          <a:xfrm>
            <a:off x="4947641" y="612013"/>
            <a:ext cx="132497" cy="132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56" idx="1"/>
            <a:endCxn id="88" idx="2"/>
          </p:cNvCxnSpPr>
          <p:nvPr/>
        </p:nvCxnSpPr>
        <p:spPr>
          <a:xfrm flipH="1" flipV="1">
            <a:off x="6115903" y="4277152"/>
            <a:ext cx="439710" cy="18125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>
            <a:spLocks noChangeAspect="1"/>
          </p:cNvSpPr>
          <p:nvPr/>
        </p:nvSpPr>
        <p:spPr>
          <a:xfrm>
            <a:off x="6115903" y="4210903"/>
            <a:ext cx="132497" cy="132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377701" y="753070"/>
            <a:ext cx="350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  <a:cs typeface="B Nazanin" pitchFamily="2" charset="-78"/>
              </a:rPr>
              <a:t>Disks may intersect only on the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boundaries</a:t>
            </a:r>
            <a:r>
              <a:rPr lang="en-US" b="1" dirty="0">
                <a:latin typeface="Comic Sans MS" pitchFamily="66" charset="0"/>
                <a:cs typeface="B Nazanin" pitchFamily="2" charset="-78"/>
              </a:rPr>
              <a:t>.</a:t>
            </a:r>
          </a:p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12197" y="5117068"/>
                <a:ext cx="2792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Average degree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𝑯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7" y="5117068"/>
                <a:ext cx="27925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3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85261" y="5715000"/>
                <a:ext cx="26464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Minimum degree of a</a:t>
                </a:r>
              </a:p>
              <a:p>
                <a:pPr algn="ctr"/>
                <a:r>
                  <a:rPr lang="en-US" b="1" dirty="0"/>
                  <a:t>B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lack vertex 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1" y="5715000"/>
                <a:ext cx="264643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37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ight Arrow 94"/>
          <p:cNvSpPr/>
          <p:nvPr/>
        </p:nvSpPr>
        <p:spPr>
          <a:xfrm>
            <a:off x="2807402" y="5523738"/>
            <a:ext cx="322312" cy="19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036811" y="5172670"/>
                <a:ext cx="19140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1B09FF"/>
                    </a:solidFill>
                  </a:rPr>
                  <a:t>Average degree of</a:t>
                </a:r>
              </a:p>
              <a:p>
                <a:pPr algn="ctr"/>
                <a:r>
                  <a:rPr lang="en-US" b="1" dirty="0" smtClean="0">
                    <a:solidFill>
                      <a:srgbClr val="1B09FF"/>
                    </a:solidFill>
                  </a:rPr>
                  <a:t>Blue vertices is</a:t>
                </a:r>
              </a:p>
              <a:p>
                <a:pPr algn="ctr"/>
                <a:r>
                  <a:rPr lang="en-US" b="1" dirty="0" smtClean="0">
                    <a:solidFill>
                      <a:srgbClr val="1B09FF"/>
                    </a:solidFill>
                  </a:rPr>
                  <a:t>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1B0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1B09FF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1B09FF"/>
                            </a:solidFill>
                            <a:latin typeface="Cambria Math"/>
                          </a:rPr>
                          <m:t>𝑯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1B09FF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11" y="5172670"/>
                <a:ext cx="191405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29" t="-3974" r="-222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8558" y="3077255"/>
                <a:ext cx="3120085" cy="1710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</a:rPr>
                  <a:t>Cost of Expensive Spiders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#legs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#edges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#blue vertices</a:t>
                </a:r>
                <a:r>
                  <a:rPr lang="en-US" sz="2000" dirty="0" smtClean="0"/>
                  <a:t>) O(2^i)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O(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total radii in layer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58" y="3077255"/>
                <a:ext cx="3120085" cy="1710468"/>
              </a:xfrm>
              <a:prstGeom prst="rect">
                <a:avLst/>
              </a:prstGeom>
              <a:blipFill rotWithShape="0">
                <a:blip r:embed="rId5"/>
                <a:stretch>
                  <a:fillRect l="-2148" t="-214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8" grpId="0" animBg="1"/>
      <p:bldP spid="31" grpId="0" animBg="1"/>
      <p:bldP spid="34" grpId="0" animBg="1"/>
      <p:bldP spid="37" grpId="0" animBg="1"/>
      <p:bldP spid="40" grpId="0" animBg="1"/>
      <p:bldP spid="80" grpId="0" animBg="1"/>
      <p:bldP spid="84" grpId="0" animBg="1"/>
      <p:bldP spid="86" grpId="0" animBg="1"/>
      <p:bldP spid="88" grpId="0" animBg="1"/>
      <p:bldP spid="92" grpId="0"/>
      <p:bldP spid="93" grpId="0"/>
      <p:bldP spid="94" grpId="0"/>
      <p:bldP spid="95" grpId="0" animBg="1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97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Summary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We use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Disk Painting 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as a </a:t>
                </a:r>
                <a:r>
                  <a:rPr lang="en-US" sz="1600" dirty="0" smtClean="0">
                    <a:latin typeface="Comic Sans MS" pitchFamily="66" charset="0"/>
                    <a:cs typeface="B Nazanin" pitchFamily="2" charset="-78"/>
                  </a:rPr>
                  <a:t>framework 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for solving node-weighted network </a:t>
                </a:r>
                <a:r>
                  <a:rPr lang="en-US" sz="1600" dirty="0" smtClean="0">
                    <a:latin typeface="Comic Sans MS" pitchFamily="66" charset="0"/>
                    <a:cs typeface="B Nazanin" pitchFamily="2" charset="-78"/>
                  </a:rPr>
                  <a:t>design problems</a:t>
                </a:r>
                <a:endParaRPr lang="en-US" sz="16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A randomized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-competitive algorithm for </a:t>
                </a:r>
                <a:r>
                  <a:rPr lang="en-US" sz="1600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online network design problems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 characterized by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proper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functions</a:t>
                </a:r>
                <a:endParaRPr lang="en-US" sz="16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A deterministic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-competitive algorithm for </a:t>
                </a:r>
                <a:r>
                  <a:rPr lang="en-US" sz="1600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online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600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network design problems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 characterized by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proper functions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 when the underlying graph </a:t>
                </a:r>
                <a:r>
                  <a:rPr lang="en-US" sz="1600" dirty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excludes a fixed </a:t>
                </a:r>
                <a:r>
                  <a:rPr lang="en-US" sz="1600" dirty="0" smtClean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minor</a:t>
                </a:r>
                <a:endParaRPr lang="en-US" sz="16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A</a:t>
                </a:r>
                <a:r>
                  <a:rPr lang="en-US" sz="1600" dirty="0" smtClean="0">
                    <a:latin typeface="Comic Sans MS" pitchFamily="66" charset="0"/>
                    <a:cs typeface="B Nazanin" pitchFamily="2" charset="-78"/>
                  </a:rPr>
                  <a:t>ll the 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results </a:t>
                </a:r>
                <a:r>
                  <a:rPr lang="en-US" sz="1600" dirty="0" smtClean="0">
                    <a:latin typeface="Comic Sans MS" pitchFamily="66" charset="0"/>
                    <a:cs typeface="B Nazanin" pitchFamily="2" charset="-78"/>
                  </a:rPr>
                  <a:t>can be extended to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prize-collecting</a:t>
                </a:r>
                <a:r>
                  <a:rPr lang="en-US" sz="16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600" dirty="0" smtClean="0">
                    <a:latin typeface="Comic Sans MS" pitchFamily="66" charset="0"/>
                    <a:cs typeface="B Nazanin" pitchFamily="2" charset="-78"/>
                  </a:rPr>
                  <a:t>counterparts (tomorrow morning)</a:t>
                </a:r>
              </a:p>
              <a:p>
                <a:endParaRPr lang="en-US" sz="1600" dirty="0">
                  <a:latin typeface="Comic Sans MS" pitchFamily="66" charset="0"/>
                  <a:cs typeface="B Nazanin" pitchFamily="2" charset="-78"/>
                </a:endParaRPr>
              </a:p>
              <a:p>
                <a:endParaRPr lang="en-US" sz="16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Primal-Dual techniques for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Group Steiner Tree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?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Higher Connectivity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?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Stochastic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settings?</a:t>
                </a:r>
              </a:p>
              <a:p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Streaming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or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parallel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models?</a:t>
                </a:r>
                <a:endParaRPr lang="en-US" sz="20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34"/>
    </mc:Choice>
    <mc:Fallback xmlns="">
      <p:transition spd="slow" advTm="5903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5150" y="1371600"/>
            <a:ext cx="4153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AR CENA" pitchFamily="2" charset="0"/>
              </a:rPr>
              <a:t>Thank You!</a:t>
            </a:r>
            <a:endParaRPr lang="en-US" sz="8000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7084" y="3784937"/>
            <a:ext cx="33698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urlz MT" pitchFamily="82" charset="0"/>
              </a:rPr>
              <a:t>Questions?</a:t>
            </a:r>
            <a:endParaRPr lang="en-US" sz="6000" dirty="0">
              <a:solidFill>
                <a:srgbClr val="FF0000"/>
              </a:solidFill>
              <a:latin typeface="Curlz MT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07946"/>
            <a:ext cx="1430992" cy="1948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3" y="2438400"/>
            <a:ext cx="1844648" cy="1104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12"/>
    </mc:Choice>
    <mc:Fallback xmlns="">
      <p:transition spd="slow" advTm="12461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Hardness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048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Node-weighted Steiner forest</a:t>
            </a:r>
          </a:p>
          <a:p>
            <a:pPr algn="just"/>
            <a:endParaRPr lang="en-US" sz="2400" dirty="0" smtClean="0">
              <a:latin typeface="Comic Sans MS" pitchFamily="66" charset="0"/>
              <a:cs typeface="B Nazanin" pitchFamily="2" charset="-78"/>
            </a:endParaRPr>
          </a:p>
          <a:p>
            <a:pPr algn="just"/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Node-weighted Steiner tree</a:t>
            </a:r>
          </a:p>
          <a:p>
            <a:pPr algn="just"/>
            <a:endParaRPr lang="en-US" sz="2400" dirty="0" smtClean="0">
              <a:latin typeface="Comic Sans MS" pitchFamily="66" charset="0"/>
              <a:cs typeface="B Nazanin" pitchFamily="2" charset="-78"/>
            </a:endParaRPr>
          </a:p>
          <a:p>
            <a:pPr algn="just"/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Set Cover: Given a collection of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subsets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 of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universe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, find the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minimum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 number of subsets which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cover all 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the universe.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6908100" y="1752600"/>
            <a:ext cx="4572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6696" y="209481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 Case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389308" y="4343400"/>
            <a:ext cx="4544892" cy="2381310"/>
            <a:chOff x="2389308" y="4343400"/>
            <a:chExt cx="4544892" cy="2381310"/>
          </a:xfrm>
        </p:grpSpPr>
        <p:sp>
          <p:nvSpPr>
            <p:cNvPr id="11" name="Rectangle 10"/>
            <p:cNvSpPr/>
            <p:nvPr/>
          </p:nvSpPr>
          <p:spPr>
            <a:xfrm>
              <a:off x="6553200" y="621792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800" y="624840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31920" y="624840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624840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7600" y="5243945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5243945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4419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5" idx="3"/>
              <a:endCxn id="14" idx="0"/>
            </p:cNvCxnSpPr>
            <p:nvPr/>
          </p:nvCxnSpPr>
          <p:spPr>
            <a:xfrm flipH="1">
              <a:off x="2606040" y="5439067"/>
              <a:ext cx="1085038" cy="80933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4"/>
              <a:endCxn id="12" idx="0"/>
            </p:cNvCxnSpPr>
            <p:nvPr/>
          </p:nvCxnSpPr>
          <p:spPr>
            <a:xfrm>
              <a:off x="3771900" y="5472545"/>
              <a:ext cx="1577340" cy="77585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5"/>
              <a:endCxn id="11" idx="0"/>
            </p:cNvCxnSpPr>
            <p:nvPr/>
          </p:nvCxnSpPr>
          <p:spPr>
            <a:xfrm>
              <a:off x="3852722" y="5439067"/>
              <a:ext cx="2791918" cy="77885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3"/>
              <a:endCxn id="13" idx="0"/>
            </p:cNvCxnSpPr>
            <p:nvPr/>
          </p:nvCxnSpPr>
          <p:spPr>
            <a:xfrm flipH="1">
              <a:off x="4023360" y="5439067"/>
              <a:ext cx="1572718" cy="80933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4"/>
              <a:endCxn id="12" idx="0"/>
            </p:cNvCxnSpPr>
            <p:nvPr/>
          </p:nvCxnSpPr>
          <p:spPr>
            <a:xfrm flipH="1">
              <a:off x="5349240" y="5472545"/>
              <a:ext cx="327660" cy="77585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7"/>
              <a:endCxn id="17" idx="3"/>
            </p:cNvCxnSpPr>
            <p:nvPr/>
          </p:nvCxnSpPr>
          <p:spPr>
            <a:xfrm flipV="1">
              <a:off x="3852722" y="4614722"/>
              <a:ext cx="752756" cy="66270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5"/>
              <a:endCxn id="16" idx="1"/>
            </p:cNvCxnSpPr>
            <p:nvPr/>
          </p:nvCxnSpPr>
          <p:spPr>
            <a:xfrm>
              <a:off x="4767122" y="4614722"/>
              <a:ext cx="828956" cy="66270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89308" y="6324600"/>
                  <a:ext cx="506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308" y="6324600"/>
                  <a:ext cx="506292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10000" y="6305490"/>
                  <a:ext cx="506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6305490"/>
                  <a:ext cx="506292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32508" y="6324600"/>
                  <a:ext cx="506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508" y="6324600"/>
                  <a:ext cx="50629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427908" y="6305490"/>
                  <a:ext cx="506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908" y="6305490"/>
                  <a:ext cx="50629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527498" y="5467290"/>
                  <a:ext cx="511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498" y="5467290"/>
                  <a:ext cx="51110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584898" y="5486400"/>
                  <a:ext cx="511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898" y="5486400"/>
                  <a:ext cx="51110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876800" y="4343400"/>
              <a:ext cx="1033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covered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4576" y="50408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76" y="5040868"/>
                <a:ext cx="37542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44376" y="50292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376" y="5029200"/>
                <a:ext cx="37542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90800" y="4614722"/>
            <a:ext cx="4038600" cy="1633678"/>
            <a:chOff x="2758440" y="4767122"/>
            <a:chExt cx="4038600" cy="1633678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758440" y="5591467"/>
              <a:ext cx="1085038" cy="809333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24300" y="5624945"/>
              <a:ext cx="1577340" cy="775855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05122" y="5591467"/>
              <a:ext cx="2791918" cy="778853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175760" y="5591467"/>
              <a:ext cx="1572718" cy="809333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501640" y="5624945"/>
              <a:ext cx="327660" cy="775855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005122" y="4767122"/>
              <a:ext cx="752756" cy="662701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85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41"/>
    </mc:Choice>
    <mc:Fallback xmlns="">
      <p:transition spd="slow" advTm="11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3715 -0.05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5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463 L -0.04618 -0.04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2" grpId="0"/>
      <p:bldP spid="3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5088"/>
            <a:ext cx="3721913" cy="2791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Disks and Paintings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denote the length of shortest path connecting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</m:oMath>
                </a14:m>
                <a:r>
                  <a:rPr lang="en-US" sz="2400" b="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, including the weight of endpoints.</a:t>
                </a:r>
              </a:p>
              <a:p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Disk of </a:t>
                </a:r>
                <a:r>
                  <a:rPr lang="en-US" sz="2400" b="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cs typeface="B Nazanin" pitchFamily="2" charset="-78"/>
                      </a:rPr>
                      <m:t>𝑟</m:t>
                    </m:r>
                  </m:oMath>
                </a14:m>
                <a:r>
                  <a:rPr lang="en-US" sz="2400" b="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centered </a:t>
                </a:r>
                <a:r>
                  <a:rPr lang="en-US" sz="2400" b="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endParaRPr lang="en-US" sz="2400" b="0" dirty="0" smtClean="0">
                  <a:solidFill>
                    <a:srgbClr val="FF0000"/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B Nazanin" pitchFamily="2" charset="-78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B Nazanin" pitchFamily="2" charset="-78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B Nazanin" pitchFamily="2" charset="-78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B Nazanin" pitchFamily="2" charset="-78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B Nazanin" pitchFamily="2" charset="-78"/>
                                </a:rPr>
                                <m:t>                                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B Nazanin" pitchFamily="2" charset="-78"/>
                                </a:rPr>
                                <m:t>𝑟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B Nazanin" pitchFamily="2" charset="-78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B Nazanin" pitchFamily="2" charset="-78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cs typeface="B Nazanin" pitchFamily="2" charset="-78"/>
                                        </a:rPr>
                                        <m:t>𝑣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cs typeface="B Nazanin" pitchFamily="2" charset="-78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cs typeface="B Nazanin" pitchFamily="2" charset="-78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B Nazanin" pitchFamily="2" charset="-78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B Nazanin" pitchFamily="2" charset="-78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cs typeface="B Nazanin" pitchFamily="2" charset="-78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B Nazanin" pitchFamily="2" charset="-78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B Nazanin" pitchFamily="2" charset="-78"/>
                                </a:rPr>
                                <m:t>0                                       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b="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Comic Sans MS" pitchFamily="66" charset="0"/>
                    <a:cs typeface="B Nazanin" pitchFamily="2" charset="-78"/>
                  </a:rPr>
                  <a:t>Continent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    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</m:oMath>
                </a14:m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 is </a:t>
                </a:r>
                <a:r>
                  <a:rPr lang="en-US" sz="2400" b="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inside</a:t>
                </a:r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B Nazanin" pitchFamily="2" charset="-78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𝑟</m:t>
                    </m:r>
                  </m:oMath>
                </a14:m>
                <a:r>
                  <a:rPr lang="en-US" sz="2400" b="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Comic Sans MS" pitchFamily="66" charset="0"/>
                    <a:cs typeface="B Nazanin" pitchFamily="2" charset="-78"/>
                  </a:rPr>
                  <a:t>Boundary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         not inside, but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      has a neighbor inside.</a:t>
                </a:r>
                <a:endParaRPr lang="en-US" sz="2400" b="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4"/>
                <a:stretch>
                  <a:fillRect l="-815" t="-1752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4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90"/>
    </mc:Choice>
    <mc:Fallback xmlns="">
      <p:transition spd="slow" advTm="102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Node-Weighted Steiner Forest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Given</a:t>
                </a: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 weight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 associated with each vertex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 set of connectivity demands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Goal: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Finding a subgraph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that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connects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these demands.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Objective: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Minimize the total weight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  <a:blipFill rotWithShape="0">
                <a:blip r:embed="rId2"/>
                <a:stretch>
                  <a:fillRect l="-1419" t="-1078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58000" y="31242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25146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2819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4343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48006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46482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39840" y="274320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5200" y="266700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9800" y="382524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14" idx="0"/>
          </p:cNvCxnSpPr>
          <p:nvPr/>
        </p:nvCxnSpPr>
        <p:spPr>
          <a:xfrm>
            <a:off x="6743700" y="2057400"/>
            <a:ext cx="152400" cy="45720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19" idx="7"/>
          </p:cNvCxnSpPr>
          <p:nvPr/>
        </p:nvCxnSpPr>
        <p:spPr>
          <a:xfrm flipH="1">
            <a:off x="6456913" y="2628900"/>
            <a:ext cx="324887" cy="134387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7"/>
            <a:endCxn id="19" idx="3"/>
          </p:cNvCxnSpPr>
          <p:nvPr/>
        </p:nvCxnSpPr>
        <p:spPr>
          <a:xfrm flipV="1">
            <a:off x="6138722" y="2860273"/>
            <a:ext cx="221205" cy="145005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5" idx="3"/>
            <a:endCxn id="13" idx="2"/>
          </p:cNvCxnSpPr>
          <p:nvPr/>
        </p:nvCxnSpPr>
        <p:spPr>
          <a:xfrm>
            <a:off x="5463540" y="2973470"/>
            <a:ext cx="480060" cy="11263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6"/>
            <a:endCxn id="20" idx="1"/>
          </p:cNvCxnSpPr>
          <p:nvPr/>
        </p:nvCxnSpPr>
        <p:spPr>
          <a:xfrm>
            <a:off x="7010400" y="2628900"/>
            <a:ext cx="324887" cy="58187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5" idx="6"/>
          </p:cNvCxnSpPr>
          <p:nvPr/>
        </p:nvCxnSpPr>
        <p:spPr>
          <a:xfrm flipH="1">
            <a:off x="7924800" y="2709722"/>
            <a:ext cx="566878" cy="2239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2"/>
            <a:endCxn id="20" idx="5"/>
          </p:cNvCxnSpPr>
          <p:nvPr/>
        </p:nvCxnSpPr>
        <p:spPr>
          <a:xfrm flipH="1" flipV="1">
            <a:off x="7432273" y="2784073"/>
            <a:ext cx="263927" cy="149627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0"/>
            <a:endCxn id="14" idx="4"/>
          </p:cNvCxnSpPr>
          <p:nvPr/>
        </p:nvCxnSpPr>
        <p:spPr>
          <a:xfrm flipH="1" flipV="1">
            <a:off x="6896100" y="2743200"/>
            <a:ext cx="76200" cy="38100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5"/>
            <a:endCxn id="12" idx="2"/>
          </p:cNvCxnSpPr>
          <p:nvPr/>
        </p:nvCxnSpPr>
        <p:spPr>
          <a:xfrm>
            <a:off x="6138722" y="3166922"/>
            <a:ext cx="719278" cy="7157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5" idx="3"/>
            <a:endCxn id="12" idx="7"/>
          </p:cNvCxnSpPr>
          <p:nvPr/>
        </p:nvCxnSpPr>
        <p:spPr>
          <a:xfrm flipH="1">
            <a:off x="7053122" y="3014522"/>
            <a:ext cx="676556" cy="143156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1" idx="0"/>
          </p:cNvCxnSpPr>
          <p:nvPr/>
        </p:nvCxnSpPr>
        <p:spPr>
          <a:xfrm>
            <a:off x="5372100" y="3048000"/>
            <a:ext cx="716280" cy="77724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16" idx="2"/>
          </p:cNvCxnSpPr>
          <p:nvPr/>
        </p:nvCxnSpPr>
        <p:spPr>
          <a:xfrm>
            <a:off x="6156960" y="3893820"/>
            <a:ext cx="853440" cy="56388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2" idx="4"/>
            <a:endCxn id="16" idx="0"/>
          </p:cNvCxnSpPr>
          <p:nvPr/>
        </p:nvCxnSpPr>
        <p:spPr>
          <a:xfrm>
            <a:off x="6972300" y="3352800"/>
            <a:ext cx="152400" cy="99060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6"/>
            <a:endCxn id="18" idx="1"/>
          </p:cNvCxnSpPr>
          <p:nvPr/>
        </p:nvCxnSpPr>
        <p:spPr>
          <a:xfrm>
            <a:off x="7239000" y="4457700"/>
            <a:ext cx="490678" cy="22397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8" idx="6"/>
          </p:cNvCxnSpPr>
          <p:nvPr/>
        </p:nvCxnSpPr>
        <p:spPr>
          <a:xfrm>
            <a:off x="7924800" y="4762500"/>
            <a:ext cx="458841" cy="14777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4"/>
          </p:cNvCxnSpPr>
          <p:nvPr/>
        </p:nvCxnSpPr>
        <p:spPr>
          <a:xfrm>
            <a:off x="7124700" y="4572000"/>
            <a:ext cx="381000" cy="114300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6" idx="3"/>
            <a:endCxn id="17" idx="7"/>
          </p:cNvCxnSpPr>
          <p:nvPr/>
        </p:nvCxnSpPr>
        <p:spPr>
          <a:xfrm flipH="1">
            <a:off x="6595922" y="4538522"/>
            <a:ext cx="447956" cy="295556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3"/>
            <a:endCxn id="73" idx="3"/>
          </p:cNvCxnSpPr>
          <p:nvPr/>
        </p:nvCxnSpPr>
        <p:spPr>
          <a:xfrm flipH="1">
            <a:off x="5943600" y="4995722"/>
            <a:ext cx="490678" cy="31541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4761" y="144485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61" y="1444854"/>
                <a:ext cx="4413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97861" y="2145268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61" y="2145268"/>
                <a:ext cx="42755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7755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67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861114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18314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722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91200" y="3821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51514" y="450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86600" y="403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99314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104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4507468"/>
            <a:ext cx="3099875" cy="674132"/>
            <a:chOff x="5638800" y="4507468"/>
            <a:chExt cx="3099875" cy="674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638800" y="4812268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812268"/>
                  <a:ext cx="4466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305800" y="450746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507468"/>
                  <a:ext cx="43287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 64"/>
          <p:cNvSpPr/>
          <p:nvPr/>
        </p:nvSpPr>
        <p:spPr>
          <a:xfrm>
            <a:off x="5280660" y="288203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675120" y="1879397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494810" y="2595647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92067" y="4859339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414260" y="5719251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760720" y="521970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1188720" y="45720"/>
            <a:ext cx="6766560" cy="6766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057400" y="914400"/>
            <a:ext cx="5029200" cy="502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172200" y="274320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58735" y="1310640"/>
            <a:ext cx="274320" cy="274320"/>
          </a:xfrm>
          <a:prstGeom prst="ellipse">
            <a:avLst/>
          </a:prstGeom>
          <a:gradFill>
            <a:gsLst>
              <a:gs pos="0">
                <a:schemeClr val="bg1"/>
              </a:gs>
              <a:gs pos="70000">
                <a:srgbClr val="D65858"/>
              </a:gs>
              <a:gs pos="100000">
                <a:srgbClr val="FF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924800" y="11734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590800" y="24688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447800" y="28803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920240" y="161544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31000">
                <a:srgbClr val="D65858"/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25335" y="153924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65" idx="2"/>
            <a:endCxn id="107" idx="6"/>
          </p:cNvCxnSpPr>
          <p:nvPr/>
        </p:nvCxnSpPr>
        <p:spPr>
          <a:xfrm flipH="1">
            <a:off x="4754880" y="2880360"/>
            <a:ext cx="1417320" cy="548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1" idx="5"/>
            <a:endCxn id="107" idx="1"/>
          </p:cNvCxnSpPr>
          <p:nvPr/>
        </p:nvCxnSpPr>
        <p:spPr>
          <a:xfrm>
            <a:off x="3751821" y="2440825"/>
            <a:ext cx="690863" cy="8588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2" idx="3"/>
          </p:cNvCxnSpPr>
          <p:nvPr/>
        </p:nvCxnSpPr>
        <p:spPr>
          <a:xfrm flipV="1">
            <a:off x="1722120" y="2703027"/>
            <a:ext cx="908853" cy="3030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2" idx="1"/>
            <a:endCxn id="75" idx="5"/>
          </p:cNvCxnSpPr>
          <p:nvPr/>
        </p:nvCxnSpPr>
        <p:spPr>
          <a:xfrm flipH="1" flipV="1">
            <a:off x="2154387" y="1849587"/>
            <a:ext cx="476586" cy="6594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6" idx="6"/>
            <a:endCxn id="75" idx="2"/>
          </p:cNvCxnSpPr>
          <p:nvPr/>
        </p:nvCxnSpPr>
        <p:spPr>
          <a:xfrm>
            <a:off x="699655" y="1676400"/>
            <a:ext cx="1220585" cy="76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6" idx="2"/>
          </p:cNvCxnSpPr>
          <p:nvPr/>
        </p:nvCxnSpPr>
        <p:spPr>
          <a:xfrm flipV="1">
            <a:off x="-818798" y="1676400"/>
            <a:ext cx="1244133" cy="309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6" idx="1"/>
          </p:cNvCxnSpPr>
          <p:nvPr/>
        </p:nvCxnSpPr>
        <p:spPr>
          <a:xfrm>
            <a:off x="-471748" y="609600"/>
            <a:ext cx="937256" cy="96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9" idx="4"/>
            <a:endCxn id="65" idx="0"/>
          </p:cNvCxnSpPr>
          <p:nvPr/>
        </p:nvCxnSpPr>
        <p:spPr>
          <a:xfrm flipH="1">
            <a:off x="6309360" y="1584960"/>
            <a:ext cx="386535" cy="1158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9" idx="3"/>
            <a:endCxn id="107" idx="7"/>
          </p:cNvCxnSpPr>
          <p:nvPr/>
        </p:nvCxnSpPr>
        <p:spPr>
          <a:xfrm flipH="1">
            <a:off x="4701316" y="1544787"/>
            <a:ext cx="1897592" cy="17548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517674" y="2206678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1" idx="2"/>
            <a:endCxn id="72" idx="7"/>
          </p:cNvCxnSpPr>
          <p:nvPr/>
        </p:nvCxnSpPr>
        <p:spPr>
          <a:xfrm flipH="1">
            <a:off x="2824947" y="2343838"/>
            <a:ext cx="692727" cy="1652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9" idx="6"/>
            <a:endCxn id="71" idx="2"/>
          </p:cNvCxnSpPr>
          <p:nvPr/>
        </p:nvCxnSpPr>
        <p:spPr>
          <a:xfrm flipV="1">
            <a:off x="6833055" y="1310640"/>
            <a:ext cx="1091745" cy="1371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072633" y="3505200"/>
            <a:ext cx="99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center</a:t>
            </a:r>
            <a:endParaRPr lang="en-US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886200" y="5285014"/>
            <a:ext cx="1615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continent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 rot="18594397">
            <a:off x="6024468" y="500262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boundary</a:t>
            </a:r>
            <a:endParaRPr lang="en-US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409765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546042" y="1824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55442" y="2057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81962" y="30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969453" y="1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400800" y="914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248400" y="2891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cxnSp>
        <p:nvCxnSpPr>
          <p:cNvPr id="104" name="Straight Arrow Connector 103"/>
          <p:cNvCxnSpPr>
            <a:stCxn id="107" idx="6"/>
          </p:cNvCxnSpPr>
          <p:nvPr/>
        </p:nvCxnSpPr>
        <p:spPr>
          <a:xfrm>
            <a:off x="4754880" y="3429000"/>
            <a:ext cx="2078175" cy="91440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638800" y="35007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  <p:cxnSp>
        <p:nvCxnSpPr>
          <p:cNvPr id="106" name="Straight Connector 105"/>
          <p:cNvCxnSpPr>
            <a:stCxn id="76" idx="4"/>
            <a:endCxn id="74" idx="1"/>
          </p:cNvCxnSpPr>
          <p:nvPr/>
        </p:nvCxnSpPr>
        <p:spPr>
          <a:xfrm>
            <a:off x="562495" y="1813560"/>
            <a:ext cx="925478" cy="11069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389120" y="3246120"/>
            <a:ext cx="36576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0"/>
    </mc:Choice>
    <mc:Fallback xmlns="">
      <p:transition spd="slow" advTm="1714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11852"/>
            <a:ext cx="3950513" cy="2962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Non-overlapping Disks &amp; Binding Spiders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A set of disks are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Comic Sans MS" pitchFamily="66" charset="0"/>
                    <a:cs typeface="B Nazanin" pitchFamily="2" charset="-78"/>
                  </a:rPr>
                  <a:t>non-overlapping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if for every vertex the colored amount is less than the weight, i.e.,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B Nazanin" pitchFamily="2" charset="-78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B Nazanin" pitchFamily="2" charset="-78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B Nazanin" pitchFamily="2" charset="-78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A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tight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is an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intersection vertex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, if further growth of a disk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over-colors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/>
                </a:r>
                <a:b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</a:br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945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7"/>
    </mc:Choice>
    <mc:Fallback xmlns="">
      <p:transition spd="slow" advTm="6173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ew Observations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We consider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non-overlapping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disks.</a:t>
                </a:r>
              </a:p>
              <a:p>
                <a:pPr algn="just"/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Disks may intersect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only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on the </a:t>
                </a:r>
                <a:r>
                  <a:rPr lang="en-US" sz="2400" i="1" dirty="0" smtClean="0">
                    <a:latin typeface="Comic Sans MS" pitchFamily="66" charset="0"/>
                    <a:cs typeface="B Nazanin" pitchFamily="2" charset="-78"/>
                  </a:rPr>
                  <a:t>boundaries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The radii of all disks are the same, denoted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00579"/>
            <a:ext cx="3569513" cy="267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90600" y="4419600"/>
                <a:ext cx="3810000" cy="1066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disks centered at terminals,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𝐶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⋅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𝑟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OPT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19600"/>
                <a:ext cx="3810000" cy="1066800"/>
              </a:xfrm>
              <a:prstGeom prst="roundRect">
                <a:avLst/>
              </a:prstGeom>
              <a:blipFill rotWithShape="0">
                <a:blip r:embed="rId5"/>
                <a:stretch>
                  <a:fillRect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9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33"/>
    </mc:Choice>
    <mc:Fallback xmlns="">
      <p:transition spd="slow" advTm="63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AR CENA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The arriving clients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far from each other.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Thus an overlap may acquire only at the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boundaries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, </a:t>
                </a:r>
                <a:r>
                  <a:rPr lang="en-US" sz="2200" dirty="0" err="1" smtClean="0">
                    <a:latin typeface="Comic Sans MS" pitchFamily="66" charset="0"/>
                    <a:cs typeface="B Nazanin" pitchFamily="2" charset="-78"/>
                  </a:rPr>
                  <a:t>i.e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, the possible 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facilities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5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155448" y="3771550"/>
            <a:ext cx="1854952" cy="185495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Oval 5"/>
          <p:cNvSpPr/>
          <p:nvPr/>
        </p:nvSpPr>
        <p:spPr>
          <a:xfrm>
            <a:off x="1975103" y="4724400"/>
            <a:ext cx="1854952" cy="185495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/>
          <p:cNvSpPr/>
          <p:nvPr/>
        </p:nvSpPr>
        <p:spPr>
          <a:xfrm>
            <a:off x="1975103" y="2945649"/>
            <a:ext cx="1854952" cy="185495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840747" y="3838737"/>
            <a:ext cx="123663" cy="1236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Oval 12"/>
          <p:cNvSpPr/>
          <p:nvPr/>
        </p:nvSpPr>
        <p:spPr>
          <a:xfrm>
            <a:off x="2840747" y="5638800"/>
            <a:ext cx="123663" cy="1236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>
            <a:off x="6021092" y="4637194"/>
            <a:ext cx="123663" cy="123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1" name="Straight Connector 20"/>
          <p:cNvCxnSpPr>
            <a:stCxn id="12" idx="7"/>
            <a:endCxn id="7" idx="7"/>
          </p:cNvCxnSpPr>
          <p:nvPr/>
        </p:nvCxnSpPr>
        <p:spPr>
          <a:xfrm flipV="1">
            <a:off x="2946300" y="3217300"/>
            <a:ext cx="612104" cy="63954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8915830">
                <a:off x="2859397" y="3169595"/>
                <a:ext cx="467820" cy="41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5830">
                <a:off x="2859397" y="3169595"/>
                <a:ext cx="467820" cy="410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32504" y="4694341"/>
            <a:ext cx="173129" cy="173129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/>
          <p:cNvSpPr/>
          <p:nvPr/>
        </p:nvSpPr>
        <p:spPr>
          <a:xfrm>
            <a:off x="5068884" y="4663988"/>
            <a:ext cx="173129" cy="173129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" name="Straight Connector 16"/>
          <p:cNvCxnSpPr>
            <a:stCxn id="12" idx="4"/>
          </p:cNvCxnSpPr>
          <p:nvPr/>
        </p:nvCxnSpPr>
        <p:spPr>
          <a:xfrm>
            <a:off x="2902579" y="3962400"/>
            <a:ext cx="16490" cy="905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4"/>
            <a:endCxn id="13" idx="0"/>
          </p:cNvCxnSpPr>
          <p:nvPr/>
        </p:nvCxnSpPr>
        <p:spPr>
          <a:xfrm flipH="1">
            <a:off x="2902579" y="4867470"/>
            <a:ext cx="16490" cy="771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2"/>
          </p:cNvCxnSpPr>
          <p:nvPr/>
        </p:nvCxnSpPr>
        <p:spPr>
          <a:xfrm>
            <a:off x="5068884" y="4694341"/>
            <a:ext cx="952208" cy="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37977" y="3473302"/>
                <a:ext cx="696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77" y="3473302"/>
                <a:ext cx="69602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endCxn id="13" idx="5"/>
          </p:cNvCxnSpPr>
          <p:nvPr/>
        </p:nvCxnSpPr>
        <p:spPr>
          <a:xfrm flipH="1" flipV="1">
            <a:off x="2946300" y="5744353"/>
            <a:ext cx="1897511" cy="779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31554" y="3094411"/>
            <a:ext cx="1226446" cy="1629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3473302"/>
                <a:ext cx="1018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𝑶𝑷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473302"/>
                <a:ext cx="101816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713071" y="5389471"/>
            <a:ext cx="173129" cy="173129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Freeform 33"/>
          <p:cNvSpPr/>
          <p:nvPr/>
        </p:nvSpPr>
        <p:spPr>
          <a:xfrm>
            <a:off x="2951018" y="3739192"/>
            <a:ext cx="2230582" cy="1795962"/>
          </a:xfrm>
          <a:custGeom>
            <a:avLst/>
            <a:gdLst>
              <a:gd name="connsiteX0" fmla="*/ 0 w 2230582"/>
              <a:gd name="connsiteY0" fmla="*/ 1012917 h 1795962"/>
              <a:gd name="connsiteX1" fmla="*/ 872837 w 2230582"/>
              <a:gd name="connsiteY1" fmla="*/ 1761063 h 1795962"/>
              <a:gd name="connsiteX2" fmla="*/ 1357746 w 2230582"/>
              <a:gd name="connsiteY2" fmla="*/ 15390 h 1795962"/>
              <a:gd name="connsiteX3" fmla="*/ 2230582 w 2230582"/>
              <a:gd name="connsiteY3" fmla="*/ 1054481 h 179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582" h="1795962">
                <a:moveTo>
                  <a:pt x="0" y="1012917"/>
                </a:moveTo>
                <a:cubicBezTo>
                  <a:pt x="323273" y="1470117"/>
                  <a:pt x="646546" y="1927317"/>
                  <a:pt x="872837" y="1761063"/>
                </a:cubicBezTo>
                <a:cubicBezTo>
                  <a:pt x="1099128" y="1594809"/>
                  <a:pt x="1131455" y="133154"/>
                  <a:pt x="1357746" y="15390"/>
                </a:cubicBezTo>
                <a:cubicBezTo>
                  <a:pt x="1584037" y="-102374"/>
                  <a:pt x="1907309" y="476053"/>
                  <a:pt x="2230582" y="105448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33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29996" y="5961186"/>
            <a:ext cx="173129" cy="173129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Oval 24"/>
          <p:cNvSpPr/>
          <p:nvPr/>
        </p:nvSpPr>
        <p:spPr>
          <a:xfrm>
            <a:off x="6248319" y="3727439"/>
            <a:ext cx="173129" cy="173129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58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5" grpId="0"/>
      <p:bldP spid="44" grpId="0"/>
      <p:bldP spid="23" grpId="0" animBg="1"/>
      <p:bldP spid="34" grpId="0" animBg="1"/>
      <p:bldP spid="34" grpId="1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𝐶𝑜𝑠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 O(cost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)</a:t>
                </a:r>
                <a:endParaRPr lang="en-US" dirty="0">
                  <a:solidFill>
                    <a:srgbClr val="0070C0"/>
                  </a:solidFill>
                  <a:latin typeface="AR CENA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The </a:t>
                </a:r>
                <a:r>
                  <a:rPr lang="en-US" sz="2200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total cost </a:t>
                </a: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:= </a:t>
                </a:r>
                <a:r>
                  <a:rPr lang="en-US" sz="2200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the </a:t>
                </a:r>
                <a:r>
                  <a:rPr lang="en-US" sz="2200" dirty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shortest path + </a:t>
                </a:r>
                <a:r>
                  <a:rPr lang="en-US" sz="2200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paths to witnesses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                           + </a:t>
                </a:r>
                <a:r>
                  <a:rPr lang="en-US" sz="2200" dirty="0" smtClean="0">
                    <a:solidFill>
                      <a:schemeClr val="accent6"/>
                    </a:solidFill>
                    <a:latin typeface="Comic Sans MS" pitchFamily="66" charset="0"/>
                    <a:cs typeface="B Nazanin" pitchFamily="2" charset="-78"/>
                  </a:rPr>
                  <a:t>the simulation cost</a:t>
                </a:r>
              </a:p>
              <a:p>
                <a:pPr marL="0" indent="0">
                  <a:buNone/>
                </a:pPr>
                <a:endParaRPr lang="en-US" sz="2200" dirty="0" smtClean="0">
                  <a:solidFill>
                    <a:srgbClr val="FFFF00"/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solidFill>
                      <a:schemeClr val="accent6"/>
                    </a:solidFill>
                    <a:latin typeface="Comic Sans MS" pitchFamily="66" charset="0"/>
                    <a:cs typeface="B Nazanin" pitchFamily="2" charset="-78"/>
                  </a:rPr>
                  <a:t>Simulation cost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B Nazanin" pitchFamily="2" charset="-78"/>
                      </a:rPr>
                      <m:t>≤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  <a:cs typeface="B Nazanin" pitchFamily="2" charset="-78"/>
                  </a:rPr>
                  <a:t>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/>
                            <a:cs typeface="B Nazanin" pitchFamily="2" charset="-78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="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At each Type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B Nazanin" pitchFamily="2" charset="-78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sz="2200" b="0" dirty="0" smtClean="0">
                    <a:latin typeface="Comic Sans MS" pitchFamily="66" charset="0"/>
                    <a:cs typeface="B Nazanin" pitchFamily="2" charset="-78"/>
                  </a:rPr>
                  <a:t> iteration:</a:t>
                </a:r>
              </a:p>
              <a:p>
                <a:pPr marL="0" indent="0" algn="ctr">
                  <a:buNone/>
                </a:pPr>
                <a:r>
                  <a:rPr lang="en-US" sz="2200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The shortest path + paths to witnesses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5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52550" y="5479591"/>
                <a:ext cx="6438900" cy="81741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# Type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iterations</a:t>
                </a:r>
                <a:r>
                  <a:rPr lang="en-US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O</a:t>
                </a:r>
                <a:r>
                  <a:rPr lang="en-US" dirty="0" smtClean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(# clients demanded in 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5479591"/>
                <a:ext cx="6438900" cy="81741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714500" y="4287982"/>
                <a:ext cx="5715000" cy="81741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incurs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for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every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arriving client.</a:t>
                </a:r>
                <a:endParaRPr lang="en-US" sz="2000" dirty="0">
                  <a:solidFill>
                    <a:schemeClr val="bg1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287982"/>
                <a:ext cx="5715000" cy="81741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𝐶𝑜𝑠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 O(cost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AR CENA" pitchFamily="2" charset="0"/>
                  </a:rPr>
                  <a:t>)</a:t>
                </a:r>
                <a:endParaRPr lang="en-US" dirty="0">
                  <a:solidFill>
                    <a:srgbClr val="0070C0"/>
                  </a:solidFill>
                  <a:latin typeface="AR CENA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pPr marL="0" indent="0">
                  <a:buNone/>
                </a:pPr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pPr marL="0" indent="0">
                  <a:buNone/>
                </a:pPr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The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neighborhood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of a new client is clear!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So we need to open a 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new facility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in the 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boundary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of a disk of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If we </a:t>
                </a:r>
                <a:r>
                  <a:rPr lang="en-US" sz="2200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successfully</a:t>
                </a: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 add a client, then we are good!</a:t>
                </a:r>
              </a:p>
              <a:p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If </a:t>
                </a:r>
                <a:r>
                  <a:rPr lang="en-US" sz="22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not</a:t>
                </a: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, we will reduce </a:t>
                </a:r>
                <a:r>
                  <a:rPr lang="en-US" sz="2200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#connected components </a:t>
                </a: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having a client of layer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3"/>
                <a:stretch>
                  <a:fillRect l="-81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52550" y="4114800"/>
                <a:ext cx="6438900" cy="81741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# Type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iterations</a:t>
                </a:r>
                <a:r>
                  <a:rPr lang="en-US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O</a:t>
                </a:r>
                <a:r>
                  <a:rPr lang="en-US" dirty="0" smtClean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(# clients demanded in 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4114800"/>
                <a:ext cx="6438900" cy="81741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714500" y="1620982"/>
                <a:ext cx="5715000" cy="81741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incurs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for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every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arriving client.</a:t>
                </a:r>
                <a:endParaRPr lang="en-US" sz="2000" dirty="0">
                  <a:solidFill>
                    <a:schemeClr val="bg1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620982"/>
                <a:ext cx="5715000" cy="81741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B09FF"/>
                </a:solidFill>
                <a:latin typeface="AR CENA" pitchFamily="2" charset="0"/>
              </a:rPr>
              <a:t>References</a:t>
            </a:r>
            <a:endParaRPr lang="en-US" dirty="0">
              <a:solidFill>
                <a:srgbClr val="1B09FF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[1] U.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Feige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. A threshold of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ln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 n for approximating set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cover. JACM’98.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[2] P. Klein and R.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Ravi. A nearly best-possible approximation algorithm for node-weighted Steiner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trees. Journal of Algorithms’95.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[3] A. Moss and Y.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Rabani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. Approximation algorithms for constrained node weighted Steiner tree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problems. STOC’01, SICOMP’07.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[4] D. Johnson, M.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Minkoff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and S. Philips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. The prize collecting Steiner tree problem: theory and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practice. Soda’00.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[5]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Sudipto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Guha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Anna Moss, Joseph (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Seffi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)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Naor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and Baruch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Schieber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. Efficient recovery from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power outage.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STOC’99.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[6] M.H.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Bateni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M.T.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Hajiaghayi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V.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Liaghat. Improved Approximation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Algorithms for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(Budgeted) Node-weighted Steiner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Problems. Submitted to ICALP’13.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[7]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Alon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N.,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Awerbuch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B.,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Azar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Y.,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Buchbinder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N.,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Naor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J.: The online set cover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problem. SIAM J’09.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[8]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Naor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J.,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Panigrahi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D., Singh, M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.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Online node-weighted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steiner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 tree and related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problems. FOCS’11.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9] </a:t>
            </a:r>
            <a:r>
              <a:rPr lang="en-US" sz="1600" b="1" dirty="0" err="1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Alon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N.,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Moshkovitz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D.,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Safra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,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S. Algorithmic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construction of sets for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k-restrictions.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ACM Trans.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Algorithms’06.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Our Results [</a:t>
            </a:r>
            <a:r>
              <a:rPr lang="en-US" dirty="0" err="1" smtClean="0">
                <a:solidFill>
                  <a:srgbClr val="0070C0"/>
                </a:solidFill>
                <a:latin typeface="AR CENA" pitchFamily="2" charset="0"/>
              </a:rPr>
              <a:t>Hajiaghayi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 CENA" pitchFamily="2" charset="0"/>
              </a:rPr>
              <a:t>Panigrahi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, L ’13]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A randomized algorithm for the Steiner forest problem with the competitive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 The competitive ratio is tight to a logarithmic factor.</a:t>
                </a:r>
              </a:p>
              <a:p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deterministic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primal-dual algorithm for the</a:t>
                </a:r>
                <a:b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b="1" dirty="0" smtClean="0">
                    <a:latin typeface="Comic Sans MS" pitchFamily="66" charset="0"/>
                    <a:cs typeface="B Nazanin" pitchFamily="2" charset="-78"/>
                  </a:rPr>
                  <a:t>Steiner Forest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problem with an </a:t>
                </a:r>
                <a:r>
                  <a:rPr lang="en-US" sz="2400" dirty="0">
                    <a:latin typeface="Comic Sans MS" pitchFamily="66" charset="0"/>
                  </a:rPr>
                  <a:t>(</a:t>
                </a:r>
                <a:r>
                  <a:rPr lang="en-US" sz="2400" dirty="0" smtClean="0">
                    <a:latin typeface="Comic Sans MS" pitchFamily="66" charset="0"/>
                  </a:rPr>
                  <a:t>asymptotically)</a:t>
                </a:r>
                <a:br>
                  <a:rPr lang="en-US" sz="2400" dirty="0" smtClean="0">
                    <a:latin typeface="Comic Sans MS" pitchFamily="66" charset="0"/>
                  </a:rPr>
                </a:b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tight competitive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when the</a:t>
                </a:r>
                <a:b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underlying graph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excludes a fixed minor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Also implies a simple algorithm for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Edge-Weighted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variant.</a:t>
                </a:r>
              </a:p>
              <a:p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The same guarantees carry over to a general family of network design problems characterized by proper functions.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Our Results [</a:t>
            </a:r>
            <a:r>
              <a:rPr lang="en-US" dirty="0" err="1" smtClean="0">
                <a:solidFill>
                  <a:srgbClr val="0070C0"/>
                </a:solidFill>
                <a:latin typeface="AR CENA" pitchFamily="2" charset="0"/>
              </a:rPr>
              <a:t>Hajiaghayi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 CENA" pitchFamily="2" charset="0"/>
              </a:rPr>
              <a:t>Panigrahi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, L ’13]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A randomized algorithm for the Steiner forest problem with the competitive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 The competitive ratio is tight to a logarithmic factor.</a:t>
                </a:r>
              </a:p>
              <a:p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deterministic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primal-dual algorithm for the</a:t>
                </a:r>
                <a:b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b="1" dirty="0" smtClean="0">
                    <a:latin typeface="Comic Sans MS" pitchFamily="66" charset="0"/>
                    <a:cs typeface="B Nazanin" pitchFamily="2" charset="-78"/>
                  </a:rPr>
                  <a:t>Steiner Forest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problem with an </a:t>
                </a:r>
                <a:r>
                  <a:rPr lang="en-US" sz="2400" dirty="0">
                    <a:latin typeface="Comic Sans MS" pitchFamily="66" charset="0"/>
                  </a:rPr>
                  <a:t>(</a:t>
                </a:r>
                <a:r>
                  <a:rPr lang="en-US" sz="2400" dirty="0" smtClean="0">
                    <a:latin typeface="Comic Sans MS" pitchFamily="66" charset="0"/>
                  </a:rPr>
                  <a:t>asymptotically)</a:t>
                </a:r>
                <a:br>
                  <a:rPr lang="en-US" sz="2400" dirty="0" smtClean="0">
                    <a:latin typeface="Comic Sans MS" pitchFamily="66" charset="0"/>
                  </a:rPr>
                </a:b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tight competitive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when the</a:t>
                </a:r>
                <a:b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underlying graph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excludes a fixed minor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Also implies a simple algorithm for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Edge-Weighted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 variant.</a:t>
                </a:r>
              </a:p>
              <a:p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The same guarantees carry over to a general family of network design problems characterized by proper functions.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An Algorithm for ST in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inor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ree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G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raphs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Greedy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?</a:t>
            </a:r>
          </a:p>
          <a:p>
            <a:pPr lvl="1"/>
            <a:r>
              <a:rPr lang="en-US" sz="2000" dirty="0" smtClean="0">
                <a:latin typeface="Comic Sans MS" pitchFamily="66" charset="0"/>
                <a:cs typeface="B Nazanin" pitchFamily="2" charset="-78"/>
              </a:rPr>
              <a:t>Very reasonable to do! Unfortunately doing that alone fails!</a:t>
            </a:r>
          </a:p>
          <a:p>
            <a:pPr lvl="1"/>
            <a:r>
              <a:rPr lang="en-US" sz="2000" dirty="0" smtClean="0">
                <a:latin typeface="Comic Sans MS" pitchFamily="66" charset="0"/>
                <a:cs typeface="B Nazanin" pitchFamily="2" charset="-78"/>
              </a:rPr>
              <a:t>What saved us before? Buying 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extra vertices</a:t>
            </a:r>
            <a:r>
              <a:rPr lang="en-US" sz="2000" dirty="0" smtClean="0">
                <a:latin typeface="Comic Sans MS" pitchFamily="66" charset="0"/>
                <a:cs typeface="B Nazanin" pitchFamily="2" charset="-78"/>
              </a:rPr>
              <a:t> in order to get discount in future</a:t>
            </a:r>
          </a:p>
          <a:p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To get a logarithmic competitive ratio, we need to use the disks directly</a:t>
            </a:r>
          </a:p>
          <a:p>
            <a:endParaRPr lang="en-US" sz="2200" dirty="0" smtClean="0">
              <a:latin typeface="Comic Sans MS" pitchFamily="66" charset="0"/>
              <a:cs typeface="B Nazanin" pitchFamily="2" charset="-78"/>
            </a:endParaRPr>
          </a:p>
          <a:p>
            <a:r>
              <a:rPr lang="en-US" sz="2200" b="1" dirty="0" smtClean="0">
                <a:latin typeface="Comic Sans MS" pitchFamily="66" charset="0"/>
                <a:cs typeface="B Nazanin" pitchFamily="2" charset="-78"/>
              </a:rPr>
              <a:t>Reminder</a:t>
            </a:r>
            <a:r>
              <a:rPr lang="en-US" sz="2200" dirty="0" smtClean="0">
                <a:latin typeface="Comic Sans MS" pitchFamily="66" charset="0"/>
                <a:cs typeface="B Nazanin" pitchFamily="2" charset="-78"/>
              </a:rPr>
              <a:t>: Given a set of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non-overlapping</a:t>
            </a:r>
            <a:r>
              <a:rPr lang="en-US" sz="2200" dirty="0" smtClean="0">
                <a:latin typeface="Comic Sans MS" pitchFamily="66" charset="0"/>
                <a:cs typeface="B Nazanin" pitchFamily="2" charset="-78"/>
              </a:rPr>
              <a:t> disks, one can charge the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cost</a:t>
            </a:r>
            <a:r>
              <a:rPr lang="en-US" sz="2200" dirty="0" smtClean="0">
                <a:latin typeface="Comic Sans MS" pitchFamily="66" charset="0"/>
                <a:cs typeface="B Nazanin" pitchFamily="2" charset="-78"/>
              </a:rPr>
              <a:t> to the (radii of)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disks</a:t>
            </a:r>
            <a:r>
              <a:rPr lang="en-US" sz="2200" dirty="0" smtClean="0">
                <a:latin typeface="Comic Sans MS" pitchFamily="66" charset="0"/>
                <a:cs typeface="B Nazanin" pitchFamily="2" charset="-78"/>
              </a:rPr>
              <a:t>.</a:t>
            </a:r>
          </a:p>
          <a:p>
            <a:endParaRPr lang="en-US" sz="2200" dirty="0" smtClean="0"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Node-Weighted Steiner Forest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Given</a:t>
                </a: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 weight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 associated with each vertex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 set of connectivity demands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Goal: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Finding a subgraph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that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connects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these demands.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Objective: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Minimize the total weight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  <a:blipFill rotWithShape="0">
                <a:blip r:embed="rId2"/>
                <a:stretch>
                  <a:fillRect l="-1419" t="-1078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58000" y="31242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25146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2819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4343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48006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46482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39840" y="274320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5200" y="266700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9800" y="382524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14" idx="0"/>
          </p:cNvCxnSpPr>
          <p:nvPr/>
        </p:nvCxnSpPr>
        <p:spPr>
          <a:xfrm>
            <a:off x="6743700" y="2057400"/>
            <a:ext cx="152400" cy="45720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19" idx="7"/>
          </p:cNvCxnSpPr>
          <p:nvPr/>
        </p:nvCxnSpPr>
        <p:spPr>
          <a:xfrm flipH="1">
            <a:off x="6456913" y="2628900"/>
            <a:ext cx="324887" cy="134387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7"/>
            <a:endCxn id="19" idx="3"/>
          </p:cNvCxnSpPr>
          <p:nvPr/>
        </p:nvCxnSpPr>
        <p:spPr>
          <a:xfrm flipV="1">
            <a:off x="6138722" y="2860273"/>
            <a:ext cx="221205" cy="145005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5" idx="3"/>
            <a:endCxn id="13" idx="2"/>
          </p:cNvCxnSpPr>
          <p:nvPr/>
        </p:nvCxnSpPr>
        <p:spPr>
          <a:xfrm>
            <a:off x="5463540" y="2973470"/>
            <a:ext cx="480060" cy="11263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6"/>
            <a:endCxn id="20" idx="1"/>
          </p:cNvCxnSpPr>
          <p:nvPr/>
        </p:nvCxnSpPr>
        <p:spPr>
          <a:xfrm>
            <a:off x="7010400" y="2628900"/>
            <a:ext cx="324887" cy="58187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5" idx="6"/>
          </p:cNvCxnSpPr>
          <p:nvPr/>
        </p:nvCxnSpPr>
        <p:spPr>
          <a:xfrm flipH="1">
            <a:off x="7924800" y="2709722"/>
            <a:ext cx="566878" cy="2239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2"/>
            <a:endCxn id="20" idx="5"/>
          </p:cNvCxnSpPr>
          <p:nvPr/>
        </p:nvCxnSpPr>
        <p:spPr>
          <a:xfrm flipH="1" flipV="1">
            <a:off x="7432273" y="2784073"/>
            <a:ext cx="263927" cy="149627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0"/>
            <a:endCxn id="14" idx="4"/>
          </p:cNvCxnSpPr>
          <p:nvPr/>
        </p:nvCxnSpPr>
        <p:spPr>
          <a:xfrm flipH="1" flipV="1">
            <a:off x="6896100" y="2743200"/>
            <a:ext cx="76200" cy="38100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5"/>
            <a:endCxn id="12" idx="2"/>
          </p:cNvCxnSpPr>
          <p:nvPr/>
        </p:nvCxnSpPr>
        <p:spPr>
          <a:xfrm>
            <a:off x="6138722" y="3166922"/>
            <a:ext cx="719278" cy="7157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5" idx="3"/>
            <a:endCxn id="12" idx="7"/>
          </p:cNvCxnSpPr>
          <p:nvPr/>
        </p:nvCxnSpPr>
        <p:spPr>
          <a:xfrm flipH="1">
            <a:off x="7053122" y="3014522"/>
            <a:ext cx="676556" cy="143156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1" idx="0"/>
          </p:cNvCxnSpPr>
          <p:nvPr/>
        </p:nvCxnSpPr>
        <p:spPr>
          <a:xfrm>
            <a:off x="5372100" y="3048000"/>
            <a:ext cx="716280" cy="77724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16" idx="2"/>
          </p:cNvCxnSpPr>
          <p:nvPr/>
        </p:nvCxnSpPr>
        <p:spPr>
          <a:xfrm>
            <a:off x="6156960" y="3893820"/>
            <a:ext cx="853440" cy="56388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2" idx="4"/>
            <a:endCxn id="16" idx="0"/>
          </p:cNvCxnSpPr>
          <p:nvPr/>
        </p:nvCxnSpPr>
        <p:spPr>
          <a:xfrm>
            <a:off x="6972300" y="3352800"/>
            <a:ext cx="152400" cy="99060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6"/>
            <a:endCxn id="18" idx="1"/>
          </p:cNvCxnSpPr>
          <p:nvPr/>
        </p:nvCxnSpPr>
        <p:spPr>
          <a:xfrm>
            <a:off x="7239000" y="4457700"/>
            <a:ext cx="490678" cy="2239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8" idx="6"/>
          </p:cNvCxnSpPr>
          <p:nvPr/>
        </p:nvCxnSpPr>
        <p:spPr>
          <a:xfrm>
            <a:off x="7924800" y="4762500"/>
            <a:ext cx="458841" cy="1477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4"/>
          </p:cNvCxnSpPr>
          <p:nvPr/>
        </p:nvCxnSpPr>
        <p:spPr>
          <a:xfrm>
            <a:off x="7124700" y="4572000"/>
            <a:ext cx="381000" cy="114300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6" idx="3"/>
            <a:endCxn id="17" idx="7"/>
          </p:cNvCxnSpPr>
          <p:nvPr/>
        </p:nvCxnSpPr>
        <p:spPr>
          <a:xfrm flipH="1">
            <a:off x="6595922" y="4538522"/>
            <a:ext cx="447956" cy="295556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3"/>
            <a:endCxn id="73" idx="3"/>
          </p:cNvCxnSpPr>
          <p:nvPr/>
        </p:nvCxnSpPr>
        <p:spPr>
          <a:xfrm flipH="1">
            <a:off x="5943600" y="4995722"/>
            <a:ext cx="490678" cy="31541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4761" y="144485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61" y="1444854"/>
                <a:ext cx="4413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38800" y="4812268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12268"/>
                <a:ext cx="4466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97861" y="2145268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61" y="2145268"/>
                <a:ext cx="4275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305800" y="4507468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507468"/>
                <a:ext cx="43287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7755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67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861114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18314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91200" y="3821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51514" y="450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86600" y="403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99314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104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800" y="2526268"/>
            <a:ext cx="2795075" cy="3569732"/>
            <a:chOff x="5257800" y="2526268"/>
            <a:chExt cx="2795075" cy="3569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257800" y="2526268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526268"/>
                  <a:ext cx="44666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620000" y="572666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5726668"/>
                  <a:ext cx="43287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 64"/>
          <p:cNvSpPr/>
          <p:nvPr/>
        </p:nvSpPr>
        <p:spPr>
          <a:xfrm>
            <a:off x="5280660" y="288203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675120" y="1879397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494810" y="2595647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92067" y="4859339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414260" y="5719251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760720" y="521970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Candidate Algorithm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be the current solution.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→0</m:t>
                        </m:r>
                      </m:e>
                    </m:d>
                  </m:oMath>
                </a14:m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be the new terminal and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be the distance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and the </a:t>
                </a:r>
                <a:r>
                  <a:rPr lang="en-US" sz="2400" dirty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previous terminals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(w.r.t.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)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Buy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the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shortest path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!</a:t>
                </a:r>
              </a:p>
              <a:p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400" i="1" dirty="0">
                    <a:latin typeface="Comic Sans MS" pitchFamily="66" charset="0"/>
                    <a:cs typeface="B Nazanin" pitchFamily="2" charset="-78"/>
                  </a:rPr>
                  <a:t>T</a:t>
                </a:r>
                <a:r>
                  <a:rPr lang="en-US" sz="2400" i="1" dirty="0" smtClean="0">
                    <a:latin typeface="Comic Sans MS" pitchFamily="66" charset="0"/>
                    <a:cs typeface="B Nazanin" pitchFamily="2" charset="-78"/>
                  </a:rPr>
                  <a:t>ry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putting a disk centered 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𝑠</m:t>
                    </m:r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with radius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atch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05400"/>
                <a:ext cx="8229600" cy="10207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Remedy</a:t>
                </a:r>
                <a:r>
                  <a:rPr lang="en-US" dirty="0" smtClean="0">
                    <a:latin typeface="Comic Sans MS" pitchFamily="66" charset="0"/>
                    <a:cs typeface="B Nazanin" pitchFamily="2" charset="-78"/>
                  </a:rPr>
                  <a:t>: </a:t>
                </a:r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Have different </a:t>
                </a:r>
                <a:r>
                  <a:rPr lang="en-US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layers</a:t>
                </a:r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! One for every possible (</a:t>
                </a:r>
                <a:r>
                  <a:rPr lang="en-US" i="1" dirty="0">
                    <a:latin typeface="Comic Sans MS" pitchFamily="66" charset="0"/>
                    <a:cs typeface="B Nazanin" pitchFamily="2" charset="-78"/>
                  </a:rPr>
                  <a:t>power of 2</a:t>
                </a:r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) radius! </a:t>
                </a:r>
              </a:p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Layer</a:t>
                </a:r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contains disks of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05400"/>
                <a:ext cx="8229600" cy="1020763"/>
              </a:xfrm>
              <a:blipFill rotWithShape="0">
                <a:blip r:embed="rId2"/>
                <a:stretch>
                  <a:fillRect l="-815" t="-10778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882669" y="1447800"/>
            <a:ext cx="3378662" cy="3378662"/>
            <a:chOff x="736138" y="1295400"/>
            <a:chExt cx="3378662" cy="3378662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736138" y="1295400"/>
              <a:ext cx="3378662" cy="33786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315055" y="2874317"/>
              <a:ext cx="220828" cy="2208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>
            <a:spLocks noChangeAspect="1"/>
          </p:cNvSpPr>
          <p:nvPr/>
        </p:nvSpPr>
        <p:spPr>
          <a:xfrm>
            <a:off x="5715000" y="1333010"/>
            <a:ext cx="755230" cy="75523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982201" y="1600211"/>
            <a:ext cx="220828" cy="2208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10" idx="3"/>
            <a:endCxn id="9" idx="7"/>
          </p:cNvCxnSpPr>
          <p:nvPr/>
        </p:nvCxnSpPr>
        <p:spPr>
          <a:xfrm flipH="1">
            <a:off x="4650074" y="1788699"/>
            <a:ext cx="1364467" cy="12703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682414" y="2368970"/>
            <a:ext cx="2327986" cy="768161"/>
            <a:chOff x="4682414" y="2368970"/>
            <a:chExt cx="2327986" cy="768161"/>
          </a:xfrm>
        </p:grpSpPr>
        <p:grpSp>
          <p:nvGrpSpPr>
            <p:cNvPr id="13" name="Group 12"/>
            <p:cNvGrpSpPr/>
            <p:nvPr/>
          </p:nvGrpSpPr>
          <p:grpSpPr>
            <a:xfrm>
              <a:off x="6255170" y="2368970"/>
              <a:ext cx="755230" cy="755230"/>
              <a:chOff x="4641963" y="1600211"/>
              <a:chExt cx="755230" cy="755230"/>
            </a:xfrm>
          </p:grpSpPr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>
              <a:stCxn id="15" idx="2"/>
              <a:endCxn id="9" idx="6"/>
            </p:cNvCxnSpPr>
            <p:nvPr/>
          </p:nvCxnSpPr>
          <p:spPr>
            <a:xfrm flipH="1">
              <a:off x="4682414" y="2746585"/>
              <a:ext cx="1839957" cy="3905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50074" y="3215205"/>
            <a:ext cx="2284126" cy="899595"/>
            <a:chOff x="4650074" y="3215205"/>
            <a:chExt cx="2284126" cy="899595"/>
          </a:xfrm>
        </p:grpSpPr>
        <p:grpSp>
          <p:nvGrpSpPr>
            <p:cNvPr id="16" name="Group 15"/>
            <p:cNvGrpSpPr/>
            <p:nvPr/>
          </p:nvGrpSpPr>
          <p:grpSpPr>
            <a:xfrm>
              <a:off x="6178970" y="3359570"/>
              <a:ext cx="755230" cy="755230"/>
              <a:chOff x="4641963" y="1600211"/>
              <a:chExt cx="755230" cy="755230"/>
            </a:xfrm>
          </p:grpSpPr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>
              <a:stCxn id="18" idx="1"/>
              <a:endCxn id="9" idx="5"/>
            </p:cNvCxnSpPr>
            <p:nvPr/>
          </p:nvCxnSpPr>
          <p:spPr>
            <a:xfrm flipH="1" flipV="1">
              <a:off x="4650074" y="3215205"/>
              <a:ext cx="1828437" cy="4439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650074" y="3215205"/>
            <a:ext cx="1820156" cy="1737795"/>
            <a:chOff x="4650074" y="3215205"/>
            <a:chExt cx="1820156" cy="1737795"/>
          </a:xfrm>
        </p:grpSpPr>
        <p:grpSp>
          <p:nvGrpSpPr>
            <p:cNvPr id="19" name="Group 18"/>
            <p:cNvGrpSpPr/>
            <p:nvPr/>
          </p:nvGrpSpPr>
          <p:grpSpPr>
            <a:xfrm>
              <a:off x="5715000" y="4197770"/>
              <a:ext cx="755230" cy="755230"/>
              <a:chOff x="4641963" y="1600211"/>
              <a:chExt cx="755230" cy="75523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21" idx="1"/>
              <a:endCxn id="9" idx="5"/>
            </p:cNvCxnSpPr>
            <p:nvPr/>
          </p:nvCxnSpPr>
          <p:spPr>
            <a:xfrm flipH="1" flipV="1">
              <a:off x="4650074" y="3215205"/>
              <a:ext cx="1364467" cy="12821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667000" y="3215205"/>
            <a:ext cx="1826926" cy="1737795"/>
            <a:chOff x="2667000" y="3215205"/>
            <a:chExt cx="1826926" cy="1737795"/>
          </a:xfrm>
        </p:grpSpPr>
        <p:grpSp>
          <p:nvGrpSpPr>
            <p:cNvPr id="34" name="Group 33"/>
            <p:cNvGrpSpPr/>
            <p:nvPr/>
          </p:nvGrpSpPr>
          <p:grpSpPr>
            <a:xfrm>
              <a:off x="2667000" y="4197770"/>
              <a:ext cx="755230" cy="755230"/>
              <a:chOff x="4641963" y="1600211"/>
              <a:chExt cx="755230" cy="755230"/>
            </a:xfrm>
          </p:grpSpPr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/>
            <p:cNvCxnSpPr>
              <a:stCxn id="9" idx="3"/>
              <a:endCxn id="36" idx="7"/>
            </p:cNvCxnSpPr>
            <p:nvPr/>
          </p:nvCxnSpPr>
          <p:spPr>
            <a:xfrm flipH="1">
              <a:off x="3122689" y="3215205"/>
              <a:ext cx="1371237" cy="12821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216570" y="3137131"/>
            <a:ext cx="2245016" cy="977669"/>
            <a:chOff x="2216570" y="3137131"/>
            <a:chExt cx="2245016" cy="977669"/>
          </a:xfrm>
        </p:grpSpPr>
        <p:grpSp>
          <p:nvGrpSpPr>
            <p:cNvPr id="31" name="Group 30"/>
            <p:cNvGrpSpPr/>
            <p:nvPr/>
          </p:nvGrpSpPr>
          <p:grpSpPr>
            <a:xfrm>
              <a:off x="2216570" y="3359570"/>
              <a:ext cx="755230" cy="755230"/>
              <a:chOff x="4641963" y="1600211"/>
              <a:chExt cx="755230" cy="755230"/>
            </a:xfrm>
          </p:grpSpPr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/>
            <p:cNvCxnSpPr>
              <a:stCxn id="9" idx="2"/>
            </p:cNvCxnSpPr>
            <p:nvPr/>
          </p:nvCxnSpPr>
          <p:spPr>
            <a:xfrm flipH="1">
              <a:off x="2704599" y="3137131"/>
              <a:ext cx="1756987" cy="6000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133600" y="2368970"/>
            <a:ext cx="2360326" cy="755230"/>
            <a:chOff x="2133600" y="2368970"/>
            <a:chExt cx="2360326" cy="755230"/>
          </a:xfrm>
        </p:grpSpPr>
        <p:grpSp>
          <p:nvGrpSpPr>
            <p:cNvPr id="28" name="Group 27"/>
            <p:cNvGrpSpPr/>
            <p:nvPr/>
          </p:nvGrpSpPr>
          <p:grpSpPr>
            <a:xfrm>
              <a:off x="2133600" y="2368970"/>
              <a:ext cx="755230" cy="755230"/>
              <a:chOff x="4641963" y="1600211"/>
              <a:chExt cx="755230" cy="755230"/>
            </a:xfrm>
          </p:grpSpPr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/>
            <p:cNvCxnSpPr>
              <a:stCxn id="9" idx="1"/>
              <a:endCxn id="30" idx="6"/>
            </p:cNvCxnSpPr>
            <p:nvPr/>
          </p:nvCxnSpPr>
          <p:spPr>
            <a:xfrm flipH="1" flipV="1">
              <a:off x="2621629" y="2746585"/>
              <a:ext cx="1872297" cy="31247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667000" y="1333010"/>
            <a:ext cx="1905000" cy="1693707"/>
            <a:chOff x="2667000" y="1333010"/>
            <a:chExt cx="1905000" cy="1693707"/>
          </a:xfrm>
        </p:grpSpPr>
        <p:grpSp>
          <p:nvGrpSpPr>
            <p:cNvPr id="25" name="Group 24"/>
            <p:cNvGrpSpPr/>
            <p:nvPr/>
          </p:nvGrpSpPr>
          <p:grpSpPr>
            <a:xfrm>
              <a:off x="2667000" y="1333010"/>
              <a:ext cx="755230" cy="755230"/>
              <a:chOff x="4641963" y="1600211"/>
              <a:chExt cx="755230" cy="755230"/>
            </a:xfrm>
          </p:grpSpPr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4641963" y="1600211"/>
                <a:ext cx="755230" cy="7552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909164" y="1867412"/>
                <a:ext cx="220828" cy="2208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>
              <a:stCxn id="9" idx="0"/>
              <a:endCxn id="27" idx="5"/>
            </p:cNvCxnSpPr>
            <p:nvPr/>
          </p:nvCxnSpPr>
          <p:spPr>
            <a:xfrm flipH="1" flipV="1">
              <a:off x="3122689" y="1788699"/>
              <a:ext cx="1449311" cy="12380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atch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837"/>
            <a:ext cx="8229600" cy="102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Remedy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: If the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degree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 of the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B Nazanin" pitchFamily="2" charset="-78"/>
              </a:rPr>
              <a:t>center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 of spider is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large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, maybe this cannot happen too often? </a:t>
            </a:r>
            <a:endParaRPr lang="en-US" dirty="0">
              <a:latin typeface="Comic Sans MS" pitchFamily="66" charset="0"/>
              <a:cs typeface="B Nazanin" pitchFamily="2" charset="-78"/>
            </a:endParaRPr>
          </a:p>
          <a:p>
            <a:r>
              <a:rPr lang="en-US" dirty="0" smtClean="0">
                <a:latin typeface="Comic Sans MS" pitchFamily="66" charset="0"/>
                <a:cs typeface="B Nazanin" pitchFamily="2" charset="-78"/>
              </a:rPr>
              <a:t>Put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smaller</a:t>
            </a:r>
            <a:r>
              <a:rPr lang="en-US" dirty="0" smtClean="0">
                <a:latin typeface="Comic Sans MS" pitchFamily="66" charset="0"/>
                <a:cs typeface="B Nazanin" pitchFamily="2" charset="-78"/>
              </a:rPr>
              <a:t> disks!</a:t>
            </a:r>
            <a:endParaRPr lang="en-US" dirty="0">
              <a:latin typeface="Comic Sans MS" pitchFamily="66" charset="0"/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21032472">
            <a:off x="2240170" y="3357803"/>
            <a:ext cx="2277960" cy="844048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2597485">
            <a:off x="2543198" y="2351947"/>
            <a:ext cx="2277960" cy="844048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5400000">
            <a:off x="3433020" y="1835918"/>
            <a:ext cx="2277960" cy="844048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9490063">
            <a:off x="4454787" y="2307525"/>
            <a:ext cx="2277960" cy="844048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753967">
            <a:off x="4712735" y="3337857"/>
            <a:ext cx="2277960" cy="844048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8317" y="3276600"/>
            <a:ext cx="478483" cy="4784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rot="5146365">
            <a:off x="3869107" y="4064774"/>
            <a:ext cx="1617507" cy="782276"/>
          </a:xfrm>
          <a:prstGeom prst="ellipse">
            <a:avLst/>
          </a:prstGeom>
          <a:solidFill>
            <a:schemeClr val="tx2">
              <a:lumMod val="40000"/>
              <a:lumOff val="60000"/>
              <a:alpha val="4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379150" y="2257942"/>
            <a:ext cx="2472565" cy="2197970"/>
            <a:chOff x="3379150" y="2257942"/>
            <a:chExt cx="2472565" cy="2197970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3379150" y="3515841"/>
              <a:ext cx="1258409" cy="23924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3682178" y="2773971"/>
              <a:ext cx="955381" cy="74187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4572000" y="2257942"/>
              <a:ext cx="65559" cy="1257899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637558" y="2729550"/>
              <a:ext cx="956209" cy="786291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637558" y="3515841"/>
              <a:ext cx="1214157" cy="214695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604779" y="3515841"/>
              <a:ext cx="73081" cy="940071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19400"/>
            <a:ext cx="1945353" cy="388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An Algorithm for </a:t>
            </a:r>
            <a:r>
              <a:rPr lang="en-US" b="1" dirty="0" smtClean="0">
                <a:solidFill>
                  <a:srgbClr val="0070C0"/>
                </a:solidFill>
                <a:latin typeface="AR CENA" pitchFamily="2" charset="0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 in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inor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ree </a:t>
            </a:r>
            <a:r>
              <a:rPr lang="en-US" dirty="0">
                <a:solidFill>
                  <a:srgbClr val="0070C0"/>
                </a:solidFill>
                <a:latin typeface="AR CENA" pitchFamily="2" charset="0"/>
              </a:rPr>
              <a:t>G</a:t>
            </a:r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raphs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𝑋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be the current solution.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  <m:r>
                      <a:rPr lang="en-US" sz="2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𝑋</m:t>
                        </m:r>
                        <m: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→0</m:t>
                        </m:r>
                      </m:e>
                    </m:d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A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i="1" dirty="0" smtClean="0">
                    <a:latin typeface="Comic Sans MS" pitchFamily="66" charset="0"/>
                    <a:cs typeface="B Nazanin" pitchFamily="2" charset="-78"/>
                  </a:rPr>
                  <a:t>large enough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𝜇</m:t>
                    </m:r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max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{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 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,3}</m:t>
                        </m:r>
                      </m:e>
                    </m:func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be the new terminal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be the distance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s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and the </a:t>
                </a:r>
                <a:r>
                  <a:rPr lang="en-US" sz="2200" dirty="0" smtClean="0">
                    <a:solidFill>
                      <a:srgbClr val="FFC000"/>
                    </a:solidFill>
                    <a:latin typeface="Comic Sans MS" pitchFamily="66" charset="0"/>
                    <a:cs typeface="B Nazanin" pitchFamily="2" charset="-78"/>
                  </a:rPr>
                  <a:t>previous terminals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(w.r.t.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)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First,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buy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the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shortest path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!</a:t>
                </a:r>
              </a:p>
              <a:p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Choose layer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𝜇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&lt;</m:t>
                    </m:r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𝐷</m:t>
                    </m:r>
                  </m:oMath>
                </a14:m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i="1" dirty="0" smtClean="0">
                    <a:latin typeface="Comic Sans MS" pitchFamily="66" charset="0"/>
                    <a:cs typeface="B Nazanin" pitchFamily="2" charset="-78"/>
                  </a:rPr>
                  <a:t>Try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putting a disk centered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𝑠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in layer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If unsuccessful,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buy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the binding spider</a:t>
                </a:r>
                <a:endParaRPr lang="en-US" sz="22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3"/>
                <a:stretch>
                  <a:fillRect l="-793" t="-943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975360" y="742264"/>
            <a:ext cx="7193281" cy="5373472"/>
            <a:chOff x="76199" y="76200"/>
            <a:chExt cx="8991597" cy="6716837"/>
          </a:xfrm>
        </p:grpSpPr>
        <p:sp>
          <p:nvSpPr>
            <p:cNvPr id="6" name="Oval 5"/>
            <p:cNvSpPr/>
            <p:nvPr/>
          </p:nvSpPr>
          <p:spPr>
            <a:xfrm>
              <a:off x="5755384" y="1640396"/>
              <a:ext cx="3312412" cy="33124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199" y="3480625"/>
              <a:ext cx="3312412" cy="33124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199" y="76200"/>
              <a:ext cx="3312412" cy="33124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607271" y="3288236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00805" y="3234034"/>
              <a:ext cx="309159" cy="3091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31547" y="3332401"/>
              <a:ext cx="220827" cy="22082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04590" y="3296601"/>
              <a:ext cx="220827" cy="2208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21991" y="1621992"/>
              <a:ext cx="220827" cy="2208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21991" y="5026417"/>
              <a:ext cx="220827" cy="2208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301176" y="3186188"/>
              <a:ext cx="220827" cy="2208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25418" y="2946026"/>
              <a:ext cx="1416543" cy="965201"/>
            </a:xfrm>
            <a:custGeom>
              <a:avLst/>
              <a:gdLst>
                <a:gd name="connsiteX0" fmla="*/ 0 w 1898072"/>
                <a:gd name="connsiteY0" fmla="*/ 373458 h 799338"/>
                <a:gd name="connsiteX1" fmla="*/ 443345 w 1898072"/>
                <a:gd name="connsiteY1" fmla="*/ 13240 h 799338"/>
                <a:gd name="connsiteX2" fmla="*/ 1357745 w 1898072"/>
                <a:gd name="connsiteY2" fmla="*/ 789095 h 799338"/>
                <a:gd name="connsiteX3" fmla="*/ 1898072 w 1898072"/>
                <a:gd name="connsiteY3" fmla="*/ 415022 h 79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072" h="799338">
                  <a:moveTo>
                    <a:pt x="0" y="373458"/>
                  </a:moveTo>
                  <a:cubicBezTo>
                    <a:pt x="108527" y="158712"/>
                    <a:pt x="217054" y="-56033"/>
                    <a:pt x="443345" y="13240"/>
                  </a:cubicBezTo>
                  <a:cubicBezTo>
                    <a:pt x="669636" y="82513"/>
                    <a:pt x="1115290" y="722131"/>
                    <a:pt x="1357745" y="789095"/>
                  </a:cubicBezTo>
                  <a:cubicBezTo>
                    <a:pt x="1600200" y="856059"/>
                    <a:pt x="1812636" y="578967"/>
                    <a:pt x="1898072" y="41502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2" idx="2"/>
              <a:endCxn id="9" idx="6"/>
            </p:cNvCxnSpPr>
            <p:nvPr/>
          </p:nvCxnSpPr>
          <p:spPr>
            <a:xfrm flipH="1">
              <a:off x="1916430" y="3407016"/>
              <a:ext cx="1288161" cy="3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4"/>
              <a:endCxn id="9" idx="0"/>
            </p:cNvCxnSpPr>
            <p:nvPr/>
          </p:nvCxnSpPr>
          <p:spPr>
            <a:xfrm>
              <a:off x="1732406" y="1842821"/>
              <a:ext cx="29445" cy="1445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4" idx="0"/>
            </p:cNvCxnSpPr>
            <p:nvPr/>
          </p:nvCxnSpPr>
          <p:spPr>
            <a:xfrm flipH="1">
              <a:off x="1732406" y="3597395"/>
              <a:ext cx="29445" cy="1429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6"/>
              <a:endCxn id="15" idx="2"/>
            </p:cNvCxnSpPr>
            <p:nvPr/>
          </p:nvCxnSpPr>
          <p:spPr>
            <a:xfrm flipV="1">
              <a:off x="5909963" y="3296601"/>
              <a:ext cx="1391213" cy="92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6"/>
              <a:endCxn id="10" idx="2"/>
            </p:cNvCxnSpPr>
            <p:nvPr/>
          </p:nvCxnSpPr>
          <p:spPr>
            <a:xfrm flipV="1">
              <a:off x="4952376" y="3388613"/>
              <a:ext cx="648430" cy="54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7"/>
              <a:endCxn id="8" idx="7"/>
            </p:cNvCxnSpPr>
            <p:nvPr/>
          </p:nvCxnSpPr>
          <p:spPr>
            <a:xfrm flipV="1">
              <a:off x="1810480" y="561291"/>
              <a:ext cx="1093041" cy="10930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8915830">
                  <a:off x="1687571" y="568913"/>
                  <a:ext cx="770843" cy="725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15830">
                  <a:off x="1687571" y="568913"/>
                  <a:ext cx="770843" cy="7254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265085" y="3879836"/>
                  <a:ext cx="2757805" cy="594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085" y="3879836"/>
                  <a:ext cx="2757805" cy="5946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020567" y="3326578"/>
                  <a:ext cx="573797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567" y="3326578"/>
                  <a:ext cx="573797" cy="7061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638771" y="3418589"/>
                  <a:ext cx="542827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771" y="3418589"/>
                  <a:ext cx="542827" cy="7061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89010" y="2635124"/>
                  <a:ext cx="753810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010" y="2635124"/>
                  <a:ext cx="753810" cy="7061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21928" y="2631169"/>
                  <a:ext cx="740571" cy="70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928" y="2631169"/>
                  <a:ext cx="740571" cy="70611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Analysis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Again, by charging the cost of our solution to the (radii) of disks, we prove the competitive ratio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The total cost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:= </a:t>
                </a:r>
                <a:r>
                  <a:rPr lang="en-US" sz="2200" dirty="0" smtClean="0">
                    <a:solidFill>
                      <a:srgbClr val="00B0F0"/>
                    </a:solidFill>
                    <a:latin typeface="Comic Sans MS" pitchFamily="66" charset="0"/>
                    <a:cs typeface="B Nazanin" pitchFamily="2" charset="-78"/>
                  </a:rPr>
                  <a:t>the shortest path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+ </a:t>
                </a:r>
                <a:r>
                  <a:rPr lang="en-US" sz="2200" dirty="0" smtClean="0">
                    <a:solidFill>
                      <a:schemeClr val="accent6"/>
                    </a:solidFill>
                    <a:latin typeface="Comic Sans MS" pitchFamily="66" charset="0"/>
                    <a:cs typeface="B Nazanin" pitchFamily="2" charset="-78"/>
                  </a:rPr>
                  <a:t>the binding spiders</a:t>
                </a:r>
              </a:p>
              <a:p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If we put a new disk, we’re good!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If we buy an 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expensive spider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(~ with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𝐻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+1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new legs), then we’re still good!</a:t>
                </a: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What if both spiders are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cheap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?</a:t>
                </a:r>
              </a:p>
              <a:p>
                <a:endParaRPr lang="en-US" sz="2200" dirty="0">
                  <a:latin typeface="Comic Sans MS" pitchFamily="66" charset="0"/>
                  <a:cs typeface="B Nazanin" pitchFamily="2" charset="-78"/>
                </a:endParaRPr>
              </a:p>
              <a:p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Every such iteration, reduces the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  number of connected components.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 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#such iterations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B Nazanin" pitchFamily="2" charset="-78"/>
                      </a:rPr>
                      <m:t>&lt;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#terminals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  <a:cs typeface="B Nazanin" pitchFamily="2" charset="-78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 layer</a:t>
                </a:r>
                <a:r>
                  <a:rPr lang="en-US" sz="22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667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Node-Weighted Steiner Forest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Given</a:t>
                </a: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 weight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 associated with each vertex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lvl="1" algn="just"/>
                <a:r>
                  <a:rPr lang="en-US" sz="2000" dirty="0">
                    <a:latin typeface="Comic Sans MS" pitchFamily="66" charset="0"/>
                    <a:cs typeface="B Nazanin" pitchFamily="2" charset="-78"/>
                  </a:rPr>
                  <a:t>A set of connectivity demands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Goal: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Finding a subgraph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𝐻</m:t>
                    </m:r>
                  </m:oMath>
                </a14:m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that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connects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 these demands.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Objective: </a:t>
                </a:r>
                <a:r>
                  <a:rPr lang="en-US" sz="2400" dirty="0">
                    <a:latin typeface="Comic Sans MS" pitchFamily="66" charset="0"/>
                    <a:cs typeface="B Nazanin" pitchFamily="2" charset="-78"/>
                  </a:rPr>
                  <a:t>Minimize the total weight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  <a:endParaRPr lang="en-US" sz="2400" dirty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  <a:blipFill rotWithShape="0">
                <a:blip r:embed="rId2"/>
                <a:stretch>
                  <a:fillRect l="-1419" t="-1078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58000" y="31242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25146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2819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4343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48006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46482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39840" y="274320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5200" y="266700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9800" y="3825240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14" idx="0"/>
          </p:cNvCxnSpPr>
          <p:nvPr/>
        </p:nvCxnSpPr>
        <p:spPr>
          <a:xfrm>
            <a:off x="6743700" y="2057400"/>
            <a:ext cx="152400" cy="45720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19" idx="7"/>
          </p:cNvCxnSpPr>
          <p:nvPr/>
        </p:nvCxnSpPr>
        <p:spPr>
          <a:xfrm flipH="1">
            <a:off x="6456913" y="2628900"/>
            <a:ext cx="324887" cy="134387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7"/>
            <a:endCxn id="19" idx="3"/>
          </p:cNvCxnSpPr>
          <p:nvPr/>
        </p:nvCxnSpPr>
        <p:spPr>
          <a:xfrm flipV="1">
            <a:off x="6138722" y="2860273"/>
            <a:ext cx="221205" cy="145005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8" idx="3"/>
            <a:endCxn id="13" idx="2"/>
          </p:cNvCxnSpPr>
          <p:nvPr/>
        </p:nvCxnSpPr>
        <p:spPr>
          <a:xfrm>
            <a:off x="5463540" y="2973470"/>
            <a:ext cx="480060" cy="11263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6"/>
            <a:endCxn id="20" idx="1"/>
          </p:cNvCxnSpPr>
          <p:nvPr/>
        </p:nvCxnSpPr>
        <p:spPr>
          <a:xfrm>
            <a:off x="7010400" y="2628900"/>
            <a:ext cx="324887" cy="58187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5" idx="6"/>
          </p:cNvCxnSpPr>
          <p:nvPr/>
        </p:nvCxnSpPr>
        <p:spPr>
          <a:xfrm flipH="1">
            <a:off x="7924800" y="2709722"/>
            <a:ext cx="566878" cy="2239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2"/>
            <a:endCxn id="20" idx="5"/>
          </p:cNvCxnSpPr>
          <p:nvPr/>
        </p:nvCxnSpPr>
        <p:spPr>
          <a:xfrm flipH="1" flipV="1">
            <a:off x="7432273" y="2784073"/>
            <a:ext cx="263927" cy="149627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0"/>
            <a:endCxn id="14" idx="4"/>
          </p:cNvCxnSpPr>
          <p:nvPr/>
        </p:nvCxnSpPr>
        <p:spPr>
          <a:xfrm flipH="1" flipV="1">
            <a:off x="6896100" y="2743200"/>
            <a:ext cx="76200" cy="38100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5"/>
            <a:endCxn id="12" idx="2"/>
          </p:cNvCxnSpPr>
          <p:nvPr/>
        </p:nvCxnSpPr>
        <p:spPr>
          <a:xfrm>
            <a:off x="6138722" y="3166922"/>
            <a:ext cx="719278" cy="715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5" idx="3"/>
            <a:endCxn id="12" idx="7"/>
          </p:cNvCxnSpPr>
          <p:nvPr/>
        </p:nvCxnSpPr>
        <p:spPr>
          <a:xfrm flipH="1">
            <a:off x="7053122" y="3014522"/>
            <a:ext cx="676556" cy="143156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1" idx="0"/>
          </p:cNvCxnSpPr>
          <p:nvPr/>
        </p:nvCxnSpPr>
        <p:spPr>
          <a:xfrm>
            <a:off x="5372100" y="3048000"/>
            <a:ext cx="716280" cy="77724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16" idx="2"/>
          </p:cNvCxnSpPr>
          <p:nvPr/>
        </p:nvCxnSpPr>
        <p:spPr>
          <a:xfrm>
            <a:off x="6156960" y="3893820"/>
            <a:ext cx="853440" cy="56388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2" idx="4"/>
            <a:endCxn id="16" idx="0"/>
          </p:cNvCxnSpPr>
          <p:nvPr/>
        </p:nvCxnSpPr>
        <p:spPr>
          <a:xfrm>
            <a:off x="6972300" y="3352800"/>
            <a:ext cx="152400" cy="99060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6"/>
            <a:endCxn id="18" idx="1"/>
          </p:cNvCxnSpPr>
          <p:nvPr/>
        </p:nvCxnSpPr>
        <p:spPr>
          <a:xfrm>
            <a:off x="7239000" y="4457700"/>
            <a:ext cx="490678" cy="2239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8" idx="6"/>
          </p:cNvCxnSpPr>
          <p:nvPr/>
        </p:nvCxnSpPr>
        <p:spPr>
          <a:xfrm>
            <a:off x="7924800" y="4762500"/>
            <a:ext cx="458841" cy="14777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4"/>
          </p:cNvCxnSpPr>
          <p:nvPr/>
        </p:nvCxnSpPr>
        <p:spPr>
          <a:xfrm>
            <a:off x="7124700" y="4572000"/>
            <a:ext cx="381000" cy="1143000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6" idx="3"/>
            <a:endCxn id="17" idx="7"/>
          </p:cNvCxnSpPr>
          <p:nvPr/>
        </p:nvCxnSpPr>
        <p:spPr>
          <a:xfrm flipH="1">
            <a:off x="6595922" y="4538522"/>
            <a:ext cx="447956" cy="295556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3"/>
            <a:endCxn id="75" idx="3"/>
          </p:cNvCxnSpPr>
          <p:nvPr/>
        </p:nvCxnSpPr>
        <p:spPr>
          <a:xfrm flipH="1">
            <a:off x="5943600" y="4995722"/>
            <a:ext cx="490678" cy="315418"/>
          </a:xfrm>
          <a:prstGeom prst="line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4761" y="144485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61" y="1444854"/>
                <a:ext cx="4413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38800" y="4812268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12268"/>
                <a:ext cx="4466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97861" y="2145268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61" y="2145268"/>
                <a:ext cx="4275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305800" y="4507468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507468"/>
                <a:ext cx="43287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7755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67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861114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18314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91200" y="3821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51514" y="450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86600" y="403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99314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104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57800" y="2526268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26268"/>
                <a:ext cx="44666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620000" y="5726668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726668"/>
                <a:ext cx="43287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5280660" y="288203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675120" y="1879397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494810" y="2595647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392067" y="4859339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414260" y="5719251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760720" y="521970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5"/>
    </mc:Choice>
    <mc:Fallback xmlns="">
      <p:transition spd="slow" advTm="123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Online Steiner Forest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Given</a:t>
                </a:r>
              </a:p>
              <a:p>
                <a:pPr lvl="1" algn="just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𝐺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lvl="1" algn="just"/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  <a:cs typeface="B Nazanin" pitchFamily="2" charset="-78"/>
                  </a:rPr>
                  <a:t>associated with each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𝑣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lvl="1" algn="just"/>
                <a:r>
                  <a:rPr lang="en-US" sz="2000" b="1" dirty="0" smtClean="0">
                    <a:latin typeface="Comic Sans MS" pitchFamily="66" charset="0"/>
                    <a:cs typeface="B Nazanin" pitchFamily="2" charset="-78"/>
                  </a:rPr>
                  <a:t>An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online sequence</a:t>
                </a:r>
                <a:r>
                  <a:rPr lang="en-US" sz="2000" b="1" dirty="0" smtClean="0">
                    <a:latin typeface="Comic Sans MS" pitchFamily="66" charset="0"/>
                    <a:cs typeface="B Nazanin" pitchFamily="2" charset="-78"/>
                  </a:rPr>
                  <a:t> of demands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.</a:t>
                </a:r>
              </a:p>
              <a:p>
                <a:pPr algn="just"/>
                <a:endParaRPr lang="en-US" sz="2400" b="1" dirty="0" smtClean="0">
                  <a:latin typeface="Comic Sans MS" pitchFamily="66" charset="0"/>
                  <a:cs typeface="B Nazanin" pitchFamily="2" charset="-78"/>
                </a:endParaRPr>
              </a:p>
              <a:p>
                <a:pPr algn="just"/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Goal: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At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, finding a subgraph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 that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satisfies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demands.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Objective: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  <a:cs typeface="B Nazanin" pitchFamily="2" charset="-78"/>
                  </a:rPr>
                  <a:t>    </a:t>
                </a:r>
                <a:r>
                  <a:rPr lang="en-US" sz="2400" dirty="0" smtClean="0">
                    <a:latin typeface="Comic Sans MS" pitchFamily="66" charset="0"/>
                    <a:cs typeface="B Nazanin" pitchFamily="2" charset="-78"/>
                  </a:rPr>
                  <a:t>Minimize the competitive ratio</a:t>
                </a:r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B Nazanin" pitchFamily="2" charset="-78"/>
                </a:endParaRPr>
              </a:p>
              <a:p>
                <a:pPr algn="just"/>
                <a:endParaRPr lang="en-US" sz="2400" dirty="0" smtClean="0"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525963"/>
              </a:xfrm>
              <a:blipFill rotWithShape="0">
                <a:blip r:embed="rId2"/>
                <a:stretch>
                  <a:fillRect l="-1419" t="-1752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257800" y="1444854"/>
            <a:ext cx="3567614" cy="4651146"/>
            <a:chOff x="5257800" y="1444854"/>
            <a:chExt cx="3567614" cy="4651146"/>
          </a:xfrm>
        </p:grpSpPr>
        <p:sp>
          <p:nvSpPr>
            <p:cNvPr id="12" name="Oval 11"/>
            <p:cNvSpPr/>
            <p:nvPr/>
          </p:nvSpPr>
          <p:spPr>
            <a:xfrm>
              <a:off x="6858000" y="31242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29718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781800" y="25146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96200" y="28194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10400" y="43434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400800" y="48006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96200" y="4648200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39840" y="274320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15200" y="266700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19800" y="3825240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65" idx="2"/>
              <a:endCxn id="14" idx="0"/>
            </p:cNvCxnSpPr>
            <p:nvPr/>
          </p:nvCxnSpPr>
          <p:spPr>
            <a:xfrm>
              <a:off x="6766560" y="2062277"/>
              <a:ext cx="129540" cy="452323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  <a:endCxn id="19" idx="7"/>
            </p:cNvCxnSpPr>
            <p:nvPr/>
          </p:nvCxnSpPr>
          <p:spPr>
            <a:xfrm flipH="1">
              <a:off x="6456913" y="2628900"/>
              <a:ext cx="324887" cy="13438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7"/>
              <a:endCxn id="19" idx="3"/>
            </p:cNvCxnSpPr>
            <p:nvPr/>
          </p:nvCxnSpPr>
          <p:spPr>
            <a:xfrm flipV="1">
              <a:off x="6138722" y="2860273"/>
              <a:ext cx="221205" cy="145005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64" idx="3"/>
              <a:endCxn id="13" idx="2"/>
            </p:cNvCxnSpPr>
            <p:nvPr/>
          </p:nvCxnSpPr>
          <p:spPr>
            <a:xfrm>
              <a:off x="5463540" y="2973470"/>
              <a:ext cx="480060" cy="11263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6"/>
              <a:endCxn id="20" idx="1"/>
            </p:cNvCxnSpPr>
            <p:nvPr/>
          </p:nvCxnSpPr>
          <p:spPr>
            <a:xfrm>
              <a:off x="7010400" y="2628900"/>
              <a:ext cx="324887" cy="5818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7" idx="1"/>
              <a:endCxn id="15" idx="6"/>
            </p:cNvCxnSpPr>
            <p:nvPr/>
          </p:nvCxnSpPr>
          <p:spPr>
            <a:xfrm flipH="1">
              <a:off x="7924800" y="2687087"/>
              <a:ext cx="570010" cy="246613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2"/>
              <a:endCxn id="20" idx="5"/>
            </p:cNvCxnSpPr>
            <p:nvPr/>
          </p:nvCxnSpPr>
          <p:spPr>
            <a:xfrm flipH="1" flipV="1">
              <a:off x="7432273" y="2784073"/>
              <a:ext cx="263927" cy="149627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2" idx="0"/>
              <a:endCxn id="14" idx="4"/>
            </p:cNvCxnSpPr>
            <p:nvPr/>
          </p:nvCxnSpPr>
          <p:spPr>
            <a:xfrm flipH="1" flipV="1">
              <a:off x="6896100" y="2743200"/>
              <a:ext cx="76200" cy="38100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3" idx="5"/>
              <a:endCxn id="12" idx="2"/>
            </p:cNvCxnSpPr>
            <p:nvPr/>
          </p:nvCxnSpPr>
          <p:spPr>
            <a:xfrm>
              <a:off x="6138722" y="3166922"/>
              <a:ext cx="719278" cy="71578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5" idx="3"/>
              <a:endCxn id="12" idx="7"/>
            </p:cNvCxnSpPr>
            <p:nvPr/>
          </p:nvCxnSpPr>
          <p:spPr>
            <a:xfrm flipH="1">
              <a:off x="7053122" y="3014522"/>
              <a:ext cx="676556" cy="143156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4" idx="2"/>
              <a:endCxn id="21" idx="0"/>
            </p:cNvCxnSpPr>
            <p:nvPr/>
          </p:nvCxnSpPr>
          <p:spPr>
            <a:xfrm>
              <a:off x="5372100" y="3064910"/>
              <a:ext cx="716280" cy="76033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1" idx="6"/>
              <a:endCxn id="16" idx="2"/>
            </p:cNvCxnSpPr>
            <p:nvPr/>
          </p:nvCxnSpPr>
          <p:spPr>
            <a:xfrm>
              <a:off x="6156960" y="3893820"/>
              <a:ext cx="853440" cy="56388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2" idx="4"/>
              <a:endCxn id="16" idx="0"/>
            </p:cNvCxnSpPr>
            <p:nvPr/>
          </p:nvCxnSpPr>
          <p:spPr>
            <a:xfrm>
              <a:off x="6972300" y="3352800"/>
              <a:ext cx="152400" cy="990600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6" idx="6"/>
              <a:endCxn id="18" idx="1"/>
            </p:cNvCxnSpPr>
            <p:nvPr/>
          </p:nvCxnSpPr>
          <p:spPr>
            <a:xfrm>
              <a:off x="7239000" y="4457700"/>
              <a:ext cx="490678" cy="223978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8" idx="6"/>
              <a:endCxn id="68" idx="1"/>
            </p:cNvCxnSpPr>
            <p:nvPr/>
          </p:nvCxnSpPr>
          <p:spPr>
            <a:xfrm>
              <a:off x="7924800" y="4762500"/>
              <a:ext cx="467267" cy="188279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6" idx="4"/>
              <a:endCxn id="70" idx="0"/>
            </p:cNvCxnSpPr>
            <p:nvPr/>
          </p:nvCxnSpPr>
          <p:spPr>
            <a:xfrm>
              <a:off x="7124700" y="4572000"/>
              <a:ext cx="381000" cy="1147251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3"/>
              <a:endCxn id="17" idx="7"/>
            </p:cNvCxnSpPr>
            <p:nvPr/>
          </p:nvCxnSpPr>
          <p:spPr>
            <a:xfrm flipH="1">
              <a:off x="6595922" y="4538522"/>
              <a:ext cx="447956" cy="295556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7" idx="3"/>
              <a:endCxn id="71" idx="3"/>
            </p:cNvCxnSpPr>
            <p:nvPr/>
          </p:nvCxnSpPr>
          <p:spPr>
            <a:xfrm flipH="1">
              <a:off x="5943600" y="4995722"/>
              <a:ext cx="490678" cy="315418"/>
            </a:xfrm>
            <a:prstGeom prst="line">
              <a:avLst/>
            </a:prstGeom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454761" y="1444854"/>
                  <a:ext cx="441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761" y="1444854"/>
                  <a:ext cx="44133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257800" y="2526268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526268"/>
                  <a:ext cx="44666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638800" y="4812268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812268"/>
                  <a:ext cx="4466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397861" y="2145268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861" y="2145268"/>
                  <a:ext cx="42755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305800" y="450746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507468"/>
                  <a:ext cx="4328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620000" y="572666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5726668"/>
                  <a:ext cx="43287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7775514" y="2983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7400" y="3135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61114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8314" y="2362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72200" y="2438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38216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51514" y="450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86600" y="4038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99314" y="4355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10400" y="3200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0660" y="288203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75120" y="1879397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494810" y="2595647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92067" y="4859339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14260" y="5719251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60720" y="5219700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6"/>
    </mc:Choice>
    <mc:Fallback xmlns="">
      <p:transition spd="slow" advTm="365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Hardness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048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Node-weighted Steiner forest</a:t>
            </a:r>
          </a:p>
          <a:p>
            <a:pPr algn="just"/>
            <a:endParaRPr lang="en-US" sz="2400" dirty="0" smtClean="0">
              <a:latin typeface="Comic Sans MS" pitchFamily="66" charset="0"/>
              <a:cs typeface="B Nazanin" pitchFamily="2" charset="-78"/>
            </a:endParaRPr>
          </a:p>
          <a:p>
            <a:pPr algn="just"/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Node-weighted Steiner tree</a:t>
            </a:r>
          </a:p>
          <a:p>
            <a:pPr algn="just"/>
            <a:endParaRPr lang="en-US" sz="2400" dirty="0" smtClean="0">
              <a:latin typeface="Comic Sans MS" pitchFamily="66" charset="0"/>
              <a:cs typeface="B Nazanin" pitchFamily="2" charset="-78"/>
            </a:endParaRPr>
          </a:p>
          <a:p>
            <a:pPr algn="just"/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Set Cover: Given a collection of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subsets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 of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universe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, find the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minimum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 number of subsets which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cover all </a:t>
            </a:r>
            <a:r>
              <a:rPr lang="en-US" sz="2400" dirty="0" smtClean="0">
                <a:latin typeface="Comic Sans MS" pitchFamily="66" charset="0"/>
                <a:cs typeface="B Nazanin" pitchFamily="2" charset="-78"/>
              </a:rPr>
              <a:t>the universe.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6908100" y="1752600"/>
            <a:ext cx="4572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6696" y="209481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390650" y="4876800"/>
                <a:ext cx="6362700" cy="1295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𝑘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B Nazanin" pitchFamily="2" charset="-7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B Nazanin" pitchFamily="2" charset="-7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B Nazanin" pitchFamily="2" charset="-78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B Nazanin" pitchFamily="2" charset="-7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B Nazanin" pitchFamily="2" charset="-7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cs typeface="B Nazanin" pitchFamily="2" charset="-78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for any online algorithm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cs typeface="B Nazanin" pitchFamily="2" charset="-7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omic Sans MS" pitchFamily="66" charset="0"/>
                    <a:cs typeface="B Nazanin" pitchFamily="2" charset="-78"/>
                  </a:rPr>
                  <a:t> denote the size of the universe and the number of sets respectively. 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[AAABN’09]</a:t>
                </a:r>
                <a:endParaRPr lang="en-US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876800"/>
                <a:ext cx="6362700" cy="1295400"/>
              </a:xfrm>
              <a:prstGeom prst="roundRect">
                <a:avLst/>
              </a:prstGeom>
              <a:blipFill rotWithShape="1">
                <a:blip r:embed="rId2"/>
                <a:stretch>
                  <a:fillRect r="-9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8"/>
    </mc:Choice>
    <mc:Fallback xmlns="">
      <p:transition spd="slow" advTm="109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Known Results</a:t>
            </a:r>
            <a:endParaRPr lang="en-US" dirty="0">
              <a:solidFill>
                <a:srgbClr val="0070C0"/>
              </a:solidFill>
              <a:latin typeface="AR CENA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43862"/>
              </p:ext>
            </p:extLst>
          </p:nvPr>
        </p:nvGraphicFramePr>
        <p:xfrm>
          <a:off x="1524000" y="1397000"/>
          <a:ext cx="70104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551"/>
                <a:gridCol w="1487170"/>
                <a:gridCol w="2511679"/>
              </a:tblGrid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Online Problem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Bound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 smtClean="0"/>
                        <a:t>Node-weighted Steiner</a:t>
                      </a:r>
                      <a:r>
                        <a:rPr lang="en-US" baseline="0" dirty="0" smtClean="0"/>
                        <a:t> Forest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 smtClean="0"/>
                        <a:t>Node-weighted</a:t>
                      </a:r>
                      <a:r>
                        <a:rPr lang="en-US" baseline="0" dirty="0" smtClean="0"/>
                        <a:t> Steiner Tree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Non-metric Facility 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 smtClean="0"/>
                        <a:t>Set Cover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590752" y="2667000"/>
            <a:ext cx="4572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190690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95800" y="5181600"/>
                <a:ext cx="1508233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itchFamily="2" charset="-78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itchFamily="2" charset="-78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itchFamily="2" charset="-78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B Nazanin" pitchFamily="2" charset="-78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B Nazanin" pitchFamily="2" charset="-7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81600"/>
                <a:ext cx="1508233" cy="7203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95800" y="4267200"/>
                <a:ext cx="1508233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itchFamily="2" charset="-78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itchFamily="2" charset="-78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itchFamily="2" charset="-78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B Nazanin" pitchFamily="2" charset="-78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B Nazanin" pitchFamily="2" charset="-7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267200"/>
                <a:ext cx="1508233" cy="7203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95800" y="3352800"/>
                <a:ext cx="1508233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itchFamily="2" charset="-78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itchFamily="2" charset="-78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itchFamily="2" charset="-78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B Nazanin" pitchFamily="2" charset="-78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B Nazanin" pitchFamily="2" charset="-7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52800"/>
                <a:ext cx="1508233" cy="7203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11567" y="2480075"/>
                <a:ext cx="1508233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itchFamily="2" charset="-78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B Nazanin" pitchFamily="2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B Nazanin" pitchFamily="2" charset="-78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itchFamily="2" charset="-78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B Nazanin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B Nazanin" pitchFamily="2" charset="-78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B Nazanin" pitchFamily="2" charset="-7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cs typeface="B Nazanin" pitchFamily="2" charset="-7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B Nazanin" pitchFamily="2" charset="-7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67" y="2480075"/>
                <a:ext cx="1508233" cy="7203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56811" y="5357096"/>
                <a:ext cx="2587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O</m:t>
                    </m:r>
                    <m: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[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AAABN’03]</a:t>
                </a:r>
                <a:r>
                  <a:rPr lang="en-US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11" y="5357096"/>
                <a:ext cx="258769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21977" y="4442696"/>
                <a:ext cx="2587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O</m:t>
                    </m:r>
                    <m: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 [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AAABN’04]</a:t>
                </a:r>
                <a:r>
                  <a:rPr lang="en-US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977" y="4442696"/>
                <a:ext cx="258769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6038" y="3528296"/>
                <a:ext cx="26145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O</m:t>
                    </m:r>
                    <m:r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[NPS’11, HLP’14]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38" y="3528296"/>
                <a:ext cx="2614562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72200" y="2613896"/>
                <a:ext cx="20715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O</m:t>
                    </m:r>
                    <m:r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omic Sans MS" pitchFamily="66" charset="0"/>
                    <a:cs typeface="B Nazanin" pitchFamily="2" charset="-78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Comic Sans MS" pitchFamily="66" charset="0"/>
                    <a:cs typeface="B Nazanin" pitchFamily="2" charset="-78"/>
                  </a:rPr>
                  <a:t>[HLP’13]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613896"/>
                <a:ext cx="2071529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23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 rot="5400000">
            <a:off x="5956685" y="1678730"/>
            <a:ext cx="1279985" cy="39175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6582081" y="2185581"/>
            <a:ext cx="2293683" cy="39175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87329" y="332353"/>
            <a:ext cx="2551611" cy="9022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One more log factor for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prize-collecting</a:t>
            </a:r>
            <a:r>
              <a:rPr lang="en-US" dirty="0">
                <a:solidFill>
                  <a:schemeClr val="tx1"/>
                </a:solidFill>
              </a:rPr>
              <a:t> variants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B Nazanin" pitchFamily="2" charset="-78"/>
              </a:rPr>
              <a:t>[HLP’14]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71"/>
    </mc:Choice>
    <mc:Fallback xmlns="">
      <p:transition spd="slow" advTm="119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 CENA" pitchFamily="2" charset="0"/>
              </a:rPr>
              <a:t>Node-Weighted SF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81000" y="1676400"/>
                <a:ext cx="4876800" cy="1828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randomized</a:t>
                </a:r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B Nazanin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B Nazanin" pitchFamily="2" charset="-78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- competitive algorithm</a:t>
                </a:r>
                <a:b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</a:br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for </a:t>
                </a:r>
                <a:r>
                  <a:rPr lang="en-US" sz="2400" dirty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the Steiner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forest problem</a:t>
                </a:r>
                <a:endParaRPr lang="en-US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4876800" cy="1828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81000" y="4876800"/>
                <a:ext cx="4876800" cy="130105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A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deterministc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  <a:cs typeface="B Nazanin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Nazanin" pitchFamily="2" charset="-78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B Nazanin" pitchFamily="2" charset="-78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omic Sans MS" pitchFamily="66" charset="0"/>
                    <a:cs typeface="B Nazanin" pitchFamily="2" charset="-78"/>
                  </a:rPr>
                  <a:t>- competitive algorithm for SF when the underlying graph excludes a fixed minor</a:t>
                </a:r>
                <a:endParaRPr lang="en-US" sz="1600" dirty="0">
                  <a:solidFill>
                    <a:srgbClr val="00B050"/>
                  </a:solidFill>
                  <a:latin typeface="Comic Sans MS" pitchFamily="66" charset="0"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4876800" cy="13010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900633" y="3810000"/>
            <a:ext cx="457200" cy="85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5400000">
            <a:off x="5654403" y="3614057"/>
            <a:ext cx="665479" cy="696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94156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 Case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181600" y="1600200"/>
            <a:ext cx="381000" cy="4724400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00800" y="2334082"/>
            <a:ext cx="2514600" cy="30761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Results</a:t>
            </a:r>
            <a:r>
              <a:rPr lang="en-US" sz="2000" dirty="0" smtClean="0">
                <a:solidFill>
                  <a:srgbClr val="F79646">
                    <a:lumMod val="50000"/>
                  </a:srgbClr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carry over to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 network 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design problems characterized by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{0,1}-proper functions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  <a:cs typeface="B Nazanin" pitchFamily="2" charset="-78"/>
              </a:rPr>
              <a:t>  </a:t>
            </a:r>
            <a:endParaRPr lang="en-US" sz="1400" dirty="0">
              <a:solidFill>
                <a:srgbClr val="00B050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D6A2-7F08-4718-A407-DA8540D66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/>
      <p:bldP spid="3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6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8.2|42.8|2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1431</Words>
  <Application>Microsoft Office PowerPoint</Application>
  <PresentationFormat>On-screen Show (4:3)</PresentationFormat>
  <Paragraphs>491</Paragraphs>
  <Slides>44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 CENA</vt:lpstr>
      <vt:lpstr>Arial</vt:lpstr>
      <vt:lpstr>B Nazanin</vt:lpstr>
      <vt:lpstr>Calibri</vt:lpstr>
      <vt:lpstr>Cambria Math</vt:lpstr>
      <vt:lpstr>Comic Sans MS</vt:lpstr>
      <vt:lpstr>Curlz MT</vt:lpstr>
      <vt:lpstr>Office Theme</vt:lpstr>
      <vt:lpstr>Online Node-weighted Steiner Connectivity Problems</vt:lpstr>
      <vt:lpstr>Node-Weighted Steiner Forest</vt:lpstr>
      <vt:lpstr>Node-Weighted Steiner Forest</vt:lpstr>
      <vt:lpstr>Node-Weighted Steiner Forest</vt:lpstr>
      <vt:lpstr>Node-Weighted Steiner Forest</vt:lpstr>
      <vt:lpstr>Online Steiner Forest</vt:lpstr>
      <vt:lpstr>Hardness</vt:lpstr>
      <vt:lpstr>Known Results</vt:lpstr>
      <vt:lpstr>Node-Weighted SF</vt:lpstr>
      <vt:lpstr>Node-Weighted SF</vt:lpstr>
      <vt:lpstr>PowerPoint Presentation</vt:lpstr>
      <vt:lpstr>Edge-Weighted Steiner Forest [Berman, Coulston] </vt:lpstr>
      <vt:lpstr>Edge-Weighted Steiner Forest [Berman, Coulston] </vt:lpstr>
      <vt:lpstr>Edge-Weighted Steiner Forest [Berman, Coulston] </vt:lpstr>
      <vt:lpstr>Node-weighted</vt:lpstr>
      <vt:lpstr>Node-weighted</vt:lpstr>
      <vt:lpstr>Node-Weighted SF</vt:lpstr>
      <vt:lpstr>PowerPoint Presentation</vt:lpstr>
      <vt:lpstr>Non-overlapping Disks &amp; Binding Spiders</vt:lpstr>
      <vt:lpstr>H-Minor Free Graphs</vt:lpstr>
      <vt:lpstr>SF in H-Minor-Free Graphs</vt:lpstr>
      <vt:lpstr>PowerPoint Presentation</vt:lpstr>
      <vt:lpstr>Analysis</vt:lpstr>
      <vt:lpstr>Analysis</vt:lpstr>
      <vt:lpstr>PowerPoint Presentation</vt:lpstr>
      <vt:lpstr>Summary</vt:lpstr>
      <vt:lpstr>PowerPoint Presentation</vt:lpstr>
      <vt:lpstr>Hardness</vt:lpstr>
      <vt:lpstr>Disks and Paintings</vt:lpstr>
      <vt:lpstr>PowerPoint Presentation</vt:lpstr>
      <vt:lpstr>Non-overlapping Disks &amp; Binding Spiders</vt:lpstr>
      <vt:lpstr>A Few Observations</vt:lpstr>
      <vt:lpstr>1) OPT_i≤OPT</vt:lpstr>
      <vt:lpstr>2) Cost_i≤ O(cost of M_i)</vt:lpstr>
      <vt:lpstr>2) Cost_i≤ O(cost of M_i)</vt:lpstr>
      <vt:lpstr>References</vt:lpstr>
      <vt:lpstr>Our Results [Hajiaghayi, Panigrahi, L ’13]</vt:lpstr>
      <vt:lpstr>Our Results [Hajiaghayi, Panigrahi, L ’13]</vt:lpstr>
      <vt:lpstr>An Algorithm for ST in Minor Free Graphs</vt:lpstr>
      <vt:lpstr>Candidate Algorithm</vt:lpstr>
      <vt:lpstr>Catch 1</vt:lpstr>
      <vt:lpstr>Catch 2</vt:lpstr>
      <vt:lpstr>An Algorithm for ST in Minor Free Graphs</vt:lpstr>
      <vt:lpstr>Analysis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(Parameterized) Complexity of Coalitional Games</dc:title>
  <dc:creator>vahid</dc:creator>
  <cp:lastModifiedBy>Vahid Liaghat</cp:lastModifiedBy>
  <cp:revision>996</cp:revision>
  <cp:lastPrinted>2013-05-14T04:38:03Z</cp:lastPrinted>
  <dcterms:created xsi:type="dcterms:W3CDTF">2010-11-27T15:04:12Z</dcterms:created>
  <dcterms:modified xsi:type="dcterms:W3CDTF">2014-07-07T05:23:21Z</dcterms:modified>
</cp:coreProperties>
</file>