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08" r:id="rId1"/>
  </p:sldMasterIdLst>
  <p:notesMasterIdLst>
    <p:notesMasterId r:id="rId38"/>
  </p:notesMasterIdLst>
  <p:handoutMasterIdLst>
    <p:handoutMasterId r:id="rId39"/>
  </p:handoutMasterIdLst>
  <p:sldIdLst>
    <p:sldId id="281" r:id="rId2"/>
    <p:sldId id="647" r:id="rId3"/>
    <p:sldId id="648" r:id="rId4"/>
    <p:sldId id="649" r:id="rId5"/>
    <p:sldId id="706" r:id="rId6"/>
    <p:sldId id="650" r:id="rId7"/>
    <p:sldId id="707" r:id="rId8"/>
    <p:sldId id="654" r:id="rId9"/>
    <p:sldId id="655" r:id="rId10"/>
    <p:sldId id="658" r:id="rId11"/>
    <p:sldId id="659" r:id="rId12"/>
    <p:sldId id="660" r:id="rId13"/>
    <p:sldId id="708" r:id="rId14"/>
    <p:sldId id="656" r:id="rId15"/>
    <p:sldId id="657" r:id="rId16"/>
    <p:sldId id="662" r:id="rId17"/>
    <p:sldId id="735" r:id="rId18"/>
    <p:sldId id="663" r:id="rId19"/>
    <p:sldId id="641" r:id="rId20"/>
    <p:sldId id="643" r:id="rId21"/>
    <p:sldId id="644" r:id="rId22"/>
    <p:sldId id="645" r:id="rId23"/>
    <p:sldId id="646" r:id="rId24"/>
    <p:sldId id="661" r:id="rId25"/>
    <p:sldId id="724" r:id="rId26"/>
    <p:sldId id="725" r:id="rId27"/>
    <p:sldId id="726" r:id="rId28"/>
    <p:sldId id="727" r:id="rId29"/>
    <p:sldId id="728" r:id="rId30"/>
    <p:sldId id="729" r:id="rId31"/>
    <p:sldId id="730" r:id="rId32"/>
    <p:sldId id="731" r:id="rId33"/>
    <p:sldId id="732" r:id="rId34"/>
    <p:sldId id="733" r:id="rId35"/>
    <p:sldId id="734" r:id="rId36"/>
    <p:sldId id="720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4200" b="1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Schneider-Kamp" initials="P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4080"/>
    <a:srgbClr val="8040C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yst layout 2 - Markerin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yst layout 2 - Markerin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Lyst layout 3 - Markering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llemlayout 1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llemlayout 4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llemlayout 3 - Marker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Mørkt layout 1 - Markering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Mørkt layout 2 - Markering 5/Marker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ellemlayout 4 - Markerin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558" autoAdjust="0"/>
  </p:normalViewPr>
  <p:slideViewPr>
    <p:cSldViewPr>
      <p:cViewPr varScale="1">
        <p:scale>
          <a:sx n="121" d="100"/>
          <a:sy n="121" d="100"/>
        </p:scale>
        <p:origin x="18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1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1-09T09:16:40.970" idx="1">
    <p:pos x="10" y="10"/>
    <p:text>make assignments implicit - NO V
dumb down - NO F(P)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13D52AF-DC54-994F-A28A-5D763F3D5203}" type="datetime1">
              <a:rPr lang="da-DK"/>
              <a:pPr/>
              <a:t>30/10/2019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86BDCA7-5777-794E-9849-D1D2096913F9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9900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7838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by</a:t>
            </a:r>
            <a:r>
              <a:rPr lang="en-US" baseline="0" dirty="0"/>
              <a:t>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67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6864" cy="1470025"/>
          </a:xfrm>
        </p:spPr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for at </a:t>
            </a:r>
            <a:r>
              <a:rPr lang="en-GB" noProof="0" dirty="0" err="1"/>
              <a:t>redigere</a:t>
            </a:r>
            <a:r>
              <a:rPr lang="en-GB" noProof="0" dirty="0"/>
              <a:t> </a:t>
            </a:r>
            <a:r>
              <a:rPr lang="en-GB" noProof="0" dirty="0" err="1"/>
              <a:t>titeltypografi</a:t>
            </a:r>
            <a:r>
              <a:rPr lang="en-GB" noProof="0" dirty="0"/>
              <a:t> </a:t>
            </a:r>
            <a:r>
              <a:rPr lang="en-GB" noProof="0" dirty="0" err="1"/>
              <a:t>i</a:t>
            </a:r>
            <a:r>
              <a:rPr lang="en-GB" noProof="0" dirty="0"/>
              <a:t> </a:t>
            </a:r>
            <a:r>
              <a:rPr lang="en-GB" noProof="0" dirty="0" err="1"/>
              <a:t>masteren</a:t>
            </a:r>
            <a:endParaRPr lang="en-GB" noProof="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1377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6FAF-2E85-C842-905F-B9AE681005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1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/>
              <a:t>Klik for at redigere typografi i masteren</a:t>
            </a:r>
          </a:p>
          <a:p>
            <a:pPr lvl="1"/>
            <a:r>
              <a:rPr lang="en-GB" noProof="0"/>
              <a:t>Andet niveau</a:t>
            </a:r>
          </a:p>
          <a:p>
            <a:pPr lvl="2"/>
            <a:r>
              <a:rPr lang="en-GB" noProof="0"/>
              <a:t>Tredje niveau</a:t>
            </a:r>
          </a:p>
          <a:p>
            <a:pPr lvl="3"/>
            <a:r>
              <a:rPr lang="en-GB" noProof="0"/>
              <a:t>Fjerde niveau</a:t>
            </a:r>
          </a:p>
          <a:p>
            <a:pPr lvl="4"/>
            <a:r>
              <a:rPr lang="en-GB" noProof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CDBC3-10A2-D948-AE15-1F48FC1B2E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9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4DA05-CC7E-2E4B-82EC-C1A89C755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7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Klik for at redigere typografi i masteren</a:t>
            </a:r>
          </a:p>
          <a:p>
            <a:pPr lvl="1"/>
            <a:r>
              <a:rPr lang="en-GB" noProof="0"/>
              <a:t>Andet niveau</a:t>
            </a:r>
          </a:p>
          <a:p>
            <a:pPr lvl="2"/>
            <a:r>
              <a:rPr lang="en-GB" noProof="0"/>
              <a:t>Tredje niveau</a:t>
            </a:r>
          </a:p>
          <a:p>
            <a:pPr lvl="3"/>
            <a:r>
              <a:rPr lang="en-GB" noProof="0"/>
              <a:t>Fjerde niveau</a:t>
            </a:r>
          </a:p>
          <a:p>
            <a:pPr lvl="4"/>
            <a:r>
              <a:rPr lang="en-GB" noProof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Klik for at redigere typografi i masteren</a:t>
            </a:r>
          </a:p>
          <a:p>
            <a:pPr lvl="1"/>
            <a:r>
              <a:rPr lang="en-GB" noProof="0"/>
              <a:t>Andet niveau</a:t>
            </a:r>
          </a:p>
          <a:p>
            <a:pPr lvl="2"/>
            <a:r>
              <a:rPr lang="en-GB" noProof="0"/>
              <a:t>Tredje niveau</a:t>
            </a:r>
          </a:p>
          <a:p>
            <a:pPr lvl="3"/>
            <a:r>
              <a:rPr lang="en-GB" noProof="0"/>
              <a:t>Fjerde niveau</a:t>
            </a:r>
          </a:p>
          <a:p>
            <a:pPr lvl="4"/>
            <a:r>
              <a:rPr lang="en-GB" noProof="0"/>
              <a:t>Femte niveau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E194A-E0FA-7245-B507-7EC6D8A97A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9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4623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357431"/>
            <a:ext cx="4040188" cy="37687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Klik for at redigere typografi i masteren</a:t>
            </a:r>
          </a:p>
          <a:p>
            <a:pPr lvl="1"/>
            <a:r>
              <a:rPr lang="en-GB" noProof="0"/>
              <a:t>Andet niveau</a:t>
            </a:r>
          </a:p>
          <a:p>
            <a:pPr lvl="2"/>
            <a:r>
              <a:rPr lang="en-GB" noProof="0"/>
              <a:t>Tredje niveau</a:t>
            </a:r>
          </a:p>
          <a:p>
            <a:pPr lvl="3"/>
            <a:r>
              <a:rPr lang="en-GB" noProof="0"/>
              <a:t>Fjerde niveau</a:t>
            </a:r>
          </a:p>
          <a:p>
            <a:pPr lvl="4"/>
            <a:r>
              <a:rPr lang="en-GB" noProof="0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64623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357429"/>
            <a:ext cx="4041775" cy="37687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Klik for at redigere typografi i masteren</a:t>
            </a:r>
          </a:p>
          <a:p>
            <a:pPr lvl="1"/>
            <a:r>
              <a:rPr lang="en-GB" noProof="0"/>
              <a:t>Andet niveau</a:t>
            </a:r>
          </a:p>
          <a:p>
            <a:pPr lvl="2"/>
            <a:r>
              <a:rPr lang="en-GB" noProof="0"/>
              <a:t>Tredje niveau</a:t>
            </a:r>
          </a:p>
          <a:p>
            <a:pPr lvl="3"/>
            <a:r>
              <a:rPr lang="en-GB" noProof="0"/>
              <a:t>Fjerde niveau</a:t>
            </a:r>
          </a:p>
          <a:p>
            <a:pPr lvl="4"/>
            <a:r>
              <a:rPr lang="en-GB" noProof="0"/>
              <a:t>Femte niveau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58FE2-1B25-FF49-A6BD-DC6C05049B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6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9487D-02E3-6C46-88C8-1CC6DA0F64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4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F3271-19F7-F441-83A3-5F277E1C32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6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25741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000364" y="273050"/>
            <a:ext cx="5686436" cy="585311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2574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A658E-F215-394F-9D0C-B11341DE7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5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5733256"/>
            <a:ext cx="8496944" cy="566738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en-GB" noProof="0" dirty="0" err="1"/>
              <a:t>Klik</a:t>
            </a:r>
            <a:r>
              <a:rPr lang="en-GB" noProof="0" dirty="0"/>
              <a:t> for at </a:t>
            </a:r>
            <a:r>
              <a:rPr lang="en-GB" noProof="0" dirty="0" err="1"/>
              <a:t>redigere</a:t>
            </a:r>
            <a:r>
              <a:rPr lang="en-GB" noProof="0" dirty="0"/>
              <a:t> </a:t>
            </a:r>
            <a:r>
              <a:rPr lang="en-GB" noProof="0" dirty="0" err="1"/>
              <a:t>titeltypografi</a:t>
            </a:r>
            <a:r>
              <a:rPr lang="en-GB" noProof="0" dirty="0"/>
              <a:t> </a:t>
            </a:r>
            <a:r>
              <a:rPr lang="en-GB" noProof="0" dirty="0" err="1"/>
              <a:t>i</a:t>
            </a:r>
            <a:r>
              <a:rPr lang="en-GB" noProof="0" dirty="0"/>
              <a:t> </a:t>
            </a:r>
            <a:r>
              <a:rPr lang="en-GB" noProof="0" dirty="0" err="1"/>
              <a:t>masteren</a:t>
            </a:r>
            <a:endParaRPr lang="en-GB" noProof="0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57158" y="357166"/>
            <a:ext cx="8429684" cy="523207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Klik på ikonet for at tilføje et billede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7662E-1B68-B64D-829B-F0F3F15D0F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8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7325"/>
            <a:ext cx="91440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redigere</a:t>
            </a:r>
            <a:r>
              <a:rPr lang="en-GB" dirty="0"/>
              <a:t> </a:t>
            </a:r>
            <a:r>
              <a:rPr lang="en-GB" dirty="0" err="1"/>
              <a:t>titeltypografi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masteren</a:t>
            </a:r>
            <a:endParaRPr lang="en-GB" dirty="0"/>
          </a:p>
        </p:txBody>
      </p:sp>
      <p:sp>
        <p:nvSpPr>
          <p:cNvPr id="1028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redigere</a:t>
            </a:r>
            <a:r>
              <a:rPr lang="en-GB" dirty="0"/>
              <a:t> </a:t>
            </a:r>
            <a:r>
              <a:rPr lang="en-GB" dirty="0" err="1"/>
              <a:t>typografi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masteren</a:t>
            </a:r>
            <a:endParaRPr lang="en-GB" dirty="0"/>
          </a:p>
          <a:p>
            <a:pPr lvl="1"/>
            <a:r>
              <a:rPr lang="en-GB" dirty="0" err="1"/>
              <a:t>Andet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57188" y="6572250"/>
            <a:ext cx="857250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898989"/>
                </a:solidFill>
                <a:latin typeface="Gill Sans MT" pitchFamily="34" charset="0"/>
                <a:ea typeface="ヒラギノ角ゴ ProN W3"/>
                <a:cs typeface="ヒラギノ角ゴ ProN W3"/>
                <a:sym typeface="Gill Sans"/>
              </a:defRPr>
            </a:lvl1pPr>
          </a:lstStyle>
          <a:p>
            <a:pPr>
              <a:defRPr/>
            </a:pPr>
            <a:r>
              <a:rPr lang="en-GB" dirty="0"/>
              <a:t>2016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143000" y="6572250"/>
            <a:ext cx="2895600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898989"/>
                </a:solidFill>
                <a:latin typeface="Gill Sans MT" pitchFamily="34" charset="0"/>
                <a:ea typeface="ヒラギノ角ゴ ProN W3"/>
                <a:cs typeface="ヒラギノ角ゴ ProN W3"/>
                <a:sym typeface="Gill San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0" y="6572250"/>
            <a:ext cx="428625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898989"/>
                </a:solidFill>
                <a:latin typeface="Gill Sans MT" charset="0"/>
              </a:defRPr>
            </a:lvl1pPr>
          </a:lstStyle>
          <a:p>
            <a:fld id="{F114C4BB-6B95-7241-BB56-C9A465FB25E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 MT" pitchFamily="-106" charset="-18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 MT" pitchFamily="-106" charset="-18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 MT" pitchFamily="-106" charset="-18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 MT" pitchFamily="-106" charset="-18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 MT" pitchFamily="-106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 MT" pitchFamily="-106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 MT" pitchFamily="-106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 MT" pitchFamily="-106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Wingdings" charset="0"/>
        <a:buChar char="§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Wingdings" charset="0"/>
        <a:buChar char="§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Wingdings" charset="0"/>
        <a:buChar char="§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Wingdings" charset="0"/>
        <a:buChar char="§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Wingdings" charset="0"/>
        <a:buChar char="§"/>
        <a:defRPr kern="1200">
          <a:solidFill>
            <a:schemeClr val="tx1"/>
          </a:solidFill>
          <a:latin typeface="+mn-lt"/>
          <a:ea typeface="ＭＳ Ｐゴシック" pitchFamily="-106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da.sdu.dk/~petersk/DM850/" TargetMode="External"/><Relationship Id="rId2" Type="http://schemas.openxmlformats.org/officeDocument/2006/relationships/hyperlink" Target="mailto:petersk@imada.sdu.d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fmv.jku.at/lingeling/" TargetMode="External"/><Relationship Id="rId2" Type="http://schemas.openxmlformats.org/officeDocument/2006/relationships/hyperlink" Target="http://www.satcompetition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tcompetition.org/2009/format-benchmarks2009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Gill Sans MT" charset="0"/>
                <a:ea typeface="ＭＳ Ｐゴシック" charset="0"/>
                <a:cs typeface="ＭＳ Ｐゴシック" charset="0"/>
              </a:rPr>
              <a:t>DM534</a:t>
            </a:r>
            <a:br>
              <a:rPr lang="en-GB" dirty="0">
                <a:latin typeface="Gill Sans MT" charset="0"/>
                <a:ea typeface="ＭＳ Ｐゴシック" charset="0"/>
                <a:cs typeface="ＭＳ Ｐゴシック" charset="0"/>
              </a:rPr>
            </a:br>
            <a:r>
              <a:rPr lang="en-GB" dirty="0">
                <a:latin typeface="Gill Sans MT" charset="0"/>
                <a:ea typeface="ＭＳ Ｐゴシック" charset="0"/>
                <a:cs typeface="ＭＳ Ｐゴシック" charset="0"/>
              </a:rPr>
              <a:t>Introduction to Computer Science</a:t>
            </a:r>
            <a:br>
              <a:rPr lang="en-GB" dirty="0">
                <a:latin typeface="Gill Sans MT" charset="0"/>
                <a:ea typeface="ＭＳ Ｐゴシック" charset="0"/>
                <a:cs typeface="ＭＳ Ｐゴシック" charset="0"/>
              </a:rPr>
            </a:br>
            <a:r>
              <a:rPr lang="en-GB" dirty="0">
                <a:latin typeface="Gill Sans MT" charset="0"/>
                <a:ea typeface="ＭＳ Ｐゴシック" charset="0"/>
                <a:cs typeface="ＭＳ Ｐゴシック" charset="0"/>
              </a:rPr>
              <a:t>Lecture on </a:t>
            </a:r>
            <a:r>
              <a:rPr lang="en-GB" dirty="0" err="1">
                <a:latin typeface="Gill Sans MT" charset="0"/>
                <a:ea typeface="ＭＳ Ｐゴシック" charset="0"/>
                <a:cs typeface="ＭＳ Ｐゴシック" charset="0"/>
              </a:rPr>
              <a:t>Satisfiability</a:t>
            </a:r>
            <a:br>
              <a:rPr lang="en-GB" dirty="0">
                <a:latin typeface="Gill Sans MT" charset="0"/>
                <a:ea typeface="ＭＳ Ｐゴシック" charset="0"/>
                <a:cs typeface="ＭＳ Ｐゴシック" charset="0"/>
              </a:rPr>
            </a:br>
            <a:endParaRPr lang="en-GB" dirty="0"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67" name="Conten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3600" dirty="0">
                <a:latin typeface="Gill Sans MT" charset="0"/>
                <a:ea typeface="ＭＳ Ｐゴシック" charset="0"/>
                <a:cs typeface="ＭＳ Ｐゴシック" charset="0"/>
              </a:rPr>
              <a:t>Peter Schneider-Kamp</a:t>
            </a:r>
          </a:p>
          <a:p>
            <a:pPr marL="0" indent="0" algn="ctr">
              <a:buNone/>
            </a:pPr>
            <a:r>
              <a:rPr lang="en-GB" sz="2800" dirty="0">
                <a:latin typeface="Courier"/>
                <a:ea typeface="ＭＳ Ｐゴシック" charset="0"/>
                <a:cs typeface="Courier"/>
                <a:hlinkClick r:id="rId2"/>
              </a:rPr>
              <a:t>petersk@imada.sdu.dk</a:t>
            </a:r>
            <a:endParaRPr lang="en-GB" sz="2800" dirty="0">
              <a:latin typeface="Courier"/>
              <a:ea typeface="ＭＳ Ｐゴシック" charset="0"/>
              <a:cs typeface="Courier"/>
            </a:endParaRPr>
          </a:p>
          <a:p>
            <a:pPr marL="0" indent="0" algn="ctr">
              <a:buNone/>
            </a:pPr>
            <a:r>
              <a:rPr lang="en-GB" sz="2800" dirty="0">
                <a:latin typeface="Courier"/>
                <a:ea typeface="ＭＳ Ｐゴシック" charset="0"/>
                <a:cs typeface="Courier"/>
                <a:hlinkClick r:id="rId3"/>
              </a:rPr>
              <a:t>http://imada.sdu.dk/~petersk/</a:t>
            </a:r>
            <a:endParaRPr lang="en-GB" sz="2800" dirty="0">
              <a:latin typeface="Courier"/>
              <a:ea typeface="ＭＳ Ｐゴシック" charset="0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2140660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by Propositional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NxN</a:t>
            </a:r>
            <a:r>
              <a:rPr lang="en-US" dirty="0"/>
              <a:t> chessboard by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NxN</a:t>
            </a:r>
            <a:r>
              <a:rPr lang="en-US" dirty="0"/>
              <a:t> propositional variables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baseline="-25000" dirty="0" err="1">
                <a:latin typeface="Arial" charset="0"/>
                <a:ea typeface="Arial" charset="0"/>
                <a:cs typeface="Arial" charset="0"/>
              </a:rPr>
              <a:t>i,j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/>
              <a:t>Semantics:	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baseline="-25000" dirty="0" err="1">
                <a:latin typeface="Arial" charset="0"/>
                <a:ea typeface="Arial" charset="0"/>
                <a:cs typeface="Arial" charset="0"/>
              </a:rPr>
              <a:t>i,j</a:t>
            </a:r>
            <a:r>
              <a:rPr lang="en-US" dirty="0"/>
              <a:t> is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i="1" dirty="0"/>
              <a:t>   </a:t>
            </a:r>
            <a:r>
              <a:rPr lang="en-US" dirty="0" err="1"/>
              <a:t>iff</a:t>
            </a:r>
            <a:r>
              <a:rPr lang="en-US" dirty="0"/>
              <a:t>   there is a figure at row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dirty="0"/>
              <a:t>, column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j</a:t>
            </a:r>
            <a:endParaRPr lang="en-US" baseline="-25000" dirty="0">
              <a:latin typeface="Arial" charset="0"/>
              <a:ea typeface="Arial" charset="0"/>
              <a:cs typeface="Arial" charset="0"/>
            </a:endParaRPr>
          </a:p>
          <a:p>
            <a:endParaRPr lang="en-US" dirty="0"/>
          </a:p>
          <a:p>
            <a:r>
              <a:rPr lang="en-US" dirty="0"/>
              <a:t>Example:	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4x4</a:t>
            </a:r>
            <a:r>
              <a:rPr lang="en-US" dirty="0"/>
              <a:t> chessboard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solution: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2,4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3,1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4,3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true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baseline="-25000" dirty="0" err="1">
                <a:latin typeface="Arial" charset="0"/>
                <a:ea typeface="Arial" charset="0"/>
                <a:cs typeface="Arial" charset="0"/>
              </a:rPr>
              <a:t>i,j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dirty="0"/>
              <a:t>   for all other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baseline="-25000" dirty="0" err="1">
                <a:latin typeface="Arial" charset="0"/>
                <a:ea typeface="Arial" charset="0"/>
                <a:cs typeface="Arial" charset="0"/>
              </a:rPr>
              <a:t>i,j</a:t>
            </a:r>
            <a:endParaRPr lang="en-US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173222"/>
              </p:ext>
            </p:extLst>
          </p:nvPr>
        </p:nvGraphicFramePr>
        <p:xfrm>
          <a:off x="6084168" y="2420888"/>
          <a:ext cx="2304256" cy="2304256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1,3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2,4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3,1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3,2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3,3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3,4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4,1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4,2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4,3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4,4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77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the Problem to 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29411"/>
          </a:xfrm>
        </p:spPr>
        <p:txBody>
          <a:bodyPr/>
          <a:lstStyle/>
          <a:p>
            <a:r>
              <a:rPr lang="en-US" dirty="0"/>
              <a:t>Encode the properties of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-Towers to propositional formulas</a:t>
            </a:r>
          </a:p>
          <a:p>
            <a:r>
              <a:rPr lang="en-US" dirty="0"/>
              <a:t>Example:	2-Towers</a:t>
            </a:r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/>
              <a:t>	“Tower at (1,1) attacks to the right”</a:t>
            </a:r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/>
              <a:t>	“Tower at (1,1) attacks downwards”</a:t>
            </a:r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/>
              <a:t>	“Tower at (1,2) attacks to the left”</a:t>
            </a:r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/>
              <a:t>	“Tower at (1,2) attacks downwards”</a:t>
            </a:r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/>
              <a:t>	“Tower at (2,1) attacks to the right”</a:t>
            </a:r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/>
              <a:t>	“Tower at (2,1) attacks upwards”</a:t>
            </a:r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/>
              <a:t>	“Tower at (2,2) attacks to the left”</a:t>
            </a:r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/>
              <a:t>	“Tower at (2,2) attacks upwards”</a:t>
            </a:r>
            <a:endParaRPr lang="en-US" sz="1600" baseline="-25000" dirty="0"/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 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∨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/>
              <a:t>		“Tower in first row”</a:t>
            </a:r>
            <a:endParaRPr lang="en-US" sz="1600" baseline="-25000" dirty="0"/>
          </a:p>
          <a:p>
            <a:pPr marL="800100" lvl="2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 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∨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/>
              <a:t>		“Tower in second row”</a:t>
            </a:r>
          </a:p>
          <a:p>
            <a:r>
              <a:rPr lang="en-US" dirty="0"/>
              <a:t>Form a conjunction of all encoded properties:</a:t>
            </a:r>
          </a:p>
          <a:p>
            <a:pPr marL="400050" lvl="1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983615"/>
              </p:ext>
            </p:extLst>
          </p:nvPr>
        </p:nvGraphicFramePr>
        <p:xfrm>
          <a:off x="7308304" y="2132856"/>
          <a:ext cx="1152128" cy="1152128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74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</a:t>
            </a:r>
            <a:r>
              <a:rPr lang="en-US" dirty="0" err="1"/>
              <a:t>satisfiability</a:t>
            </a:r>
            <a:r>
              <a:rPr lang="en-US" dirty="0"/>
              <a:t> of</a:t>
            </a:r>
          </a:p>
          <a:p>
            <a:pPr marL="457200" lvl="3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endParaRPr lang="en-US" dirty="0"/>
          </a:p>
          <a:p>
            <a:r>
              <a:rPr lang="en-US" dirty="0"/>
              <a:t>Satisfying variable assignment (others are possible):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true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false</a:t>
            </a:r>
          </a:p>
          <a:p>
            <a:pPr lvl="1"/>
            <a:endParaRPr lang="en-US" sz="1400" dirty="0"/>
          </a:p>
          <a:p>
            <a:pPr marL="914400" lvl="5" indent="0"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∨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∨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914400" lvl="5" indent="0">
              <a:buNone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914400" lvl="5" indent="0"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−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∨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 ∧ (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∨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914400" lvl="5" indent="0">
              <a:buNone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914400" lvl="5" indent="0">
              <a:buNone/>
            </a:pP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∧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</a:p>
          <a:p>
            <a:pPr marL="914400" lvl="5" indent="0">
              <a:buNone/>
            </a:pPr>
            <a:endParaRPr lang="en-US" sz="1400" i="1" dirty="0">
              <a:latin typeface="Arial" charset="0"/>
              <a:ea typeface="Arial" charset="0"/>
              <a:cs typeface="Arial" charset="0"/>
            </a:endParaRPr>
          </a:p>
          <a:p>
            <a:pPr marL="914400" lvl="5" indent="0">
              <a:buNone/>
            </a:pP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true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5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 Solving is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Given an assignment, it is easy to test whether it satisfies our formula</a:t>
            </a:r>
          </a:p>
          <a:p>
            <a:endParaRPr lang="en-US" dirty="0"/>
          </a:p>
          <a:p>
            <a:r>
              <a:rPr lang="en-US" dirty="0"/>
              <a:t>BUT: there are many possible assignments!</a:t>
            </a:r>
          </a:p>
          <a:p>
            <a:endParaRPr lang="en-US" dirty="0"/>
          </a:p>
          <a:p>
            <a:r>
              <a:rPr lang="en-US" dirty="0"/>
              <a:t>for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US" dirty="0"/>
              <a:t> variables, there are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baseline="30000" dirty="0"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US" dirty="0"/>
              <a:t> possible assignments </a:t>
            </a:r>
            <a:r>
              <a:rPr lang="en-US" dirty="0">
                <a:sym typeface="Wingdings"/>
              </a:rPr>
              <a:t></a:t>
            </a:r>
          </a:p>
          <a:p>
            <a:endParaRPr lang="en-US" dirty="0">
              <a:sym typeface="Wingdings"/>
            </a:endParaRPr>
          </a:p>
          <a:p>
            <a:r>
              <a:rPr lang="en-US" dirty="0"/>
              <a:t>SAT problem is a prototypical hard problem (NP-complete)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3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SAT Solver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20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 Solvers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 solver = program that determines </a:t>
            </a:r>
            <a:r>
              <a:rPr lang="en-US" dirty="0" err="1"/>
              <a:t>satisfiability</a:t>
            </a:r>
            <a:endParaRPr lang="en-US" dirty="0"/>
          </a:p>
          <a:p>
            <a:endParaRPr lang="en-US" dirty="0"/>
          </a:p>
          <a:p>
            <a:r>
              <a:rPr lang="en-US" dirty="0"/>
              <a:t>Plethora of SAT solvers available</a:t>
            </a:r>
          </a:p>
          <a:p>
            <a:pPr lvl="1"/>
            <a:r>
              <a:rPr lang="en-US" dirty="0"/>
              <a:t>For the best, visit </a:t>
            </a:r>
            <a:r>
              <a:rPr lang="en-US" sz="1800" dirty="0">
                <a:latin typeface="Courier" charset="0"/>
                <a:ea typeface="Courier" charset="0"/>
                <a:cs typeface="Courier" charset="0"/>
                <a:hlinkClick r:id="rId2"/>
              </a:rPr>
              <a:t>http://www.satcompetition.org/</a:t>
            </a:r>
            <a:endParaRPr lang="en-US" sz="1800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/>
              <a:t>Different SAT solvers optimized for different problems</a:t>
            </a:r>
          </a:p>
          <a:p>
            <a:endParaRPr lang="en-US" dirty="0"/>
          </a:p>
          <a:p>
            <a:r>
              <a:rPr lang="en-US" dirty="0"/>
              <a:t>One reasonable choice is the SAT solver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lingeling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/>
              <a:t>Very good overall performance at SAT Competition 2016</a:t>
            </a:r>
          </a:p>
          <a:p>
            <a:pPr lvl="1"/>
            <a:r>
              <a:rPr lang="en-US" dirty="0"/>
              <a:t>Parallelized versions available: </a:t>
            </a:r>
            <a:r>
              <a:rPr lang="en-US" sz="1800" dirty="0" err="1">
                <a:latin typeface="Courier" charset="0"/>
                <a:ea typeface="Courier" charset="0"/>
                <a:cs typeface="Courier" charset="0"/>
              </a:rPr>
              <a:t>plingeling</a:t>
            </a:r>
            <a:r>
              <a:rPr lang="en-US" dirty="0"/>
              <a:t>, </a:t>
            </a:r>
            <a:r>
              <a:rPr lang="en-US" sz="1800" dirty="0" err="1">
                <a:latin typeface="Courier" pitchFamily="2" charset="0"/>
              </a:rPr>
              <a:t>treengeling</a:t>
            </a:r>
            <a:endParaRPr lang="en-US" sz="1800" dirty="0">
              <a:latin typeface="Courier" pitchFamily="2" charset="0"/>
            </a:endParaRPr>
          </a:p>
          <a:p>
            <a:pPr lvl="1"/>
            <a:r>
              <a:rPr lang="en-US" dirty="0"/>
              <a:t>Available from:	</a:t>
            </a:r>
            <a:r>
              <a:rPr lang="en-US" sz="1800" dirty="0">
                <a:latin typeface="Courier" charset="0"/>
                <a:ea typeface="Courier" charset="0"/>
                <a:cs typeface="Courier" charset="0"/>
                <a:hlinkClick r:id="rId3"/>
              </a:rPr>
              <a:t>http://</a:t>
            </a:r>
            <a:r>
              <a:rPr lang="en-US" sz="1800" dirty="0" err="1">
                <a:latin typeface="Courier" charset="0"/>
                <a:ea typeface="Courier" charset="0"/>
                <a:cs typeface="Courier" charset="0"/>
                <a:hlinkClick r:id="rId3"/>
              </a:rPr>
              <a:t>fmv.jku.at</a:t>
            </a:r>
            <a:r>
              <a:rPr lang="en-US" sz="1800" dirty="0">
                <a:latin typeface="Courier" charset="0"/>
                <a:ea typeface="Courier" charset="0"/>
                <a:cs typeface="Courier" charset="0"/>
                <a:hlinkClick r:id="rId3"/>
              </a:rPr>
              <a:t>/</a:t>
            </a:r>
            <a:r>
              <a:rPr lang="en-US" sz="1800" dirty="0" err="1">
                <a:latin typeface="Courier" charset="0"/>
                <a:ea typeface="Courier" charset="0"/>
                <a:cs typeface="Courier" charset="0"/>
                <a:hlinkClick r:id="rId3"/>
              </a:rPr>
              <a:t>lingeling</a:t>
            </a:r>
            <a:r>
              <a:rPr lang="en-US" sz="1800" dirty="0">
                <a:latin typeface="Courier" charset="0"/>
                <a:ea typeface="Courier" charset="0"/>
                <a:cs typeface="Courier" charset="0"/>
                <a:hlinkClick r:id="rId3"/>
              </a:rPr>
              <a:t>/</a:t>
            </a:r>
            <a:endParaRPr lang="en-US" sz="18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DA05-CC7E-2E4B-82EC-C1A89C755EA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8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Conjunctive Normal Form (CNF)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4929411"/>
          </a:xfrm>
        </p:spPr>
        <p:txBody>
          <a:bodyPr/>
          <a:lstStyle/>
          <a:p>
            <a:r>
              <a:rPr lang="en-US" dirty="0"/>
              <a:t>Nearly all SAT solvers require formulas in CNF</a:t>
            </a:r>
          </a:p>
          <a:p>
            <a:r>
              <a:rPr lang="en-US" dirty="0"/>
              <a:t>CNF = </a:t>
            </a:r>
            <a:r>
              <a:rPr lang="en-US" b="1" dirty="0"/>
              <a:t>conjunction</a:t>
            </a:r>
            <a:r>
              <a:rPr lang="en-US" dirty="0"/>
              <a:t> of </a:t>
            </a:r>
            <a:r>
              <a:rPr lang="en-US" b="1" dirty="0"/>
              <a:t>disjunctions</a:t>
            </a:r>
            <a:r>
              <a:rPr lang="en-US" dirty="0"/>
              <a:t> of </a:t>
            </a:r>
            <a:r>
              <a:rPr lang="en-US" b="1" dirty="0"/>
              <a:t>literals</a:t>
            </a:r>
          </a:p>
          <a:p>
            <a:endParaRPr lang="en-US" dirty="0"/>
          </a:p>
          <a:p>
            <a:r>
              <a:rPr lang="en-US" dirty="0"/>
              <a:t>Example:	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/>
              <a:t>-Towers</a:t>
            </a:r>
          </a:p>
          <a:p>
            <a:pPr marL="400050" lvl="1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r>
              <a:rPr lang="en-US" dirty="0"/>
              <a:t>Conversion easy:  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B</a:t>
            </a:r>
            <a:r>
              <a:rPr lang="en-US" dirty="0"/>
              <a:t>   converted to  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−A ∨ B</a:t>
            </a:r>
          </a:p>
          <a:p>
            <a:pPr marL="400050" lvl="1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(−X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 ∧ (X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∨ 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/>
              <a:t>Write formulas in CNF as a list of clauses (= lists of literals)</a:t>
            </a:r>
          </a:p>
          <a:p>
            <a:r>
              <a:rPr lang="en-US" dirty="0"/>
              <a:t>Example:</a:t>
            </a:r>
          </a:p>
          <a:p>
            <a:pPr marL="400050" lvl="1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[[−X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],[−X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 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],[−X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],[−X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],[−X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],[−X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],[−X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</a:t>
            </a:r>
          </a:p>
          <a:p>
            <a:pPr marL="400050" lvl="1" indent="0">
              <a:buNone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[−X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,−X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],[X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1,2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],[X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2,1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,X</a:t>
            </a:r>
            <a:r>
              <a:rPr lang="en-US" sz="1600" baseline="-25000" dirty="0">
                <a:latin typeface="Arial" charset="0"/>
                <a:ea typeface="Arial" charset="0"/>
                <a:cs typeface="Arial" charset="0"/>
              </a:rPr>
              <a:t>2,2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]]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3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to CNF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Implications can be replaced by disjunction: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G</a:t>
            </a:r>
            <a:r>
              <a:rPr lang="en-US" dirty="0"/>
              <a:t>   converted to  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−F ∨ G</a:t>
            </a:r>
          </a:p>
          <a:p>
            <a:endParaRPr lang="en-US" sz="1200" dirty="0"/>
          </a:p>
          <a:p>
            <a:r>
              <a:rPr lang="en-US" dirty="0" err="1"/>
              <a:t>DeMorgan's</a:t>
            </a:r>
            <a:r>
              <a:rPr lang="en-US" dirty="0"/>
              <a:t> rules specify how to move negation “inwards”: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–(F ∧ G) = –F ∨ –G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–(F ∨ G) = –F ∧ –G</a:t>
            </a:r>
          </a:p>
          <a:p>
            <a:endParaRPr lang="en-US" sz="1200" dirty="0"/>
          </a:p>
          <a:p>
            <a:r>
              <a:rPr lang="en-US" dirty="0"/>
              <a:t>Double negations can be eliminated: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–(–F) = F</a:t>
            </a:r>
          </a:p>
          <a:p>
            <a:endParaRPr lang="en-US" sz="1200" dirty="0"/>
          </a:p>
          <a:p>
            <a:r>
              <a:rPr lang="en-US" dirty="0"/>
              <a:t>Conjunction can be distributed over disjunction: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 ∨ (G ∧ H) = (F ∨ G) ∧ (F ∨ H)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66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Enumeration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 solvers expect variables to be identified with integers</a:t>
            </a:r>
          </a:p>
          <a:p>
            <a:r>
              <a:rPr lang="en-US" dirty="0"/>
              <a:t>Starting from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/>
              <a:t> and up to the number of variables used</a:t>
            </a:r>
          </a:p>
          <a:p>
            <a:r>
              <a:rPr lang="en-US" dirty="0"/>
              <a:t>Necessary to map modeling variables to integer!</a:t>
            </a:r>
          </a:p>
          <a:p>
            <a:r>
              <a:rPr lang="en-US" dirty="0"/>
              <a:t>Example:	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4x4</a:t>
            </a:r>
            <a:r>
              <a:rPr lang="en-US" dirty="0"/>
              <a:t> chessboard</a:t>
            </a:r>
          </a:p>
          <a:p>
            <a:pPr lvl="1"/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baseline="-25000" dirty="0" err="1">
                <a:latin typeface="Arial" charset="0"/>
                <a:ea typeface="Arial" charset="0"/>
                <a:cs typeface="Arial" charset="0"/>
              </a:rPr>
              <a:t>i,j</a:t>
            </a:r>
            <a:r>
              <a:rPr lang="en-US" dirty="0"/>
              <a:t> becomes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4*(i-1)+j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81344"/>
              </p:ext>
            </p:extLst>
          </p:nvPr>
        </p:nvGraphicFramePr>
        <p:xfrm>
          <a:off x="5652120" y="3789040"/>
          <a:ext cx="2304256" cy="2304256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3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5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6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7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8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9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11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12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13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15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16</a:t>
                      </a:r>
                      <a:endParaRPr lang="en-US" sz="1800" baseline="-25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55535"/>
              </p:ext>
            </p:extLst>
          </p:nvPr>
        </p:nvGraphicFramePr>
        <p:xfrm>
          <a:off x="1331640" y="3789040"/>
          <a:ext cx="2304256" cy="2304256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1,3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1,4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2,4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3,1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3,2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3,3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3,4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4,1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4,2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4,3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en-US" sz="1800" baseline="-25000" dirty="0">
                          <a:latin typeface="Arial" charset="0"/>
                          <a:ea typeface="Arial" charset="0"/>
                          <a:cs typeface="Arial" charset="0"/>
                        </a:rPr>
                        <a:t>4,4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01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(Simplified) DIMACS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Description of DIMACS format for CNF (BB: </a:t>
            </a:r>
            <a:r>
              <a:rPr lang="en-US" dirty="0" err="1"/>
              <a:t>dimacs.pdf</a:t>
            </a:r>
            <a:r>
              <a:rPr lang="en-US" dirty="0"/>
              <a:t>)</a:t>
            </a:r>
          </a:p>
          <a:p>
            <a:r>
              <a:rPr lang="en-US" dirty="0"/>
              <a:t>Simplified format (subset) implemented by most SAT solvers:</a:t>
            </a:r>
          </a:p>
          <a:p>
            <a:pPr lvl="1"/>
            <a:r>
              <a:rPr lang="en-US" sz="1400" dirty="0">
                <a:latin typeface="Courier" charset="0"/>
                <a:ea typeface="Courier" charset="0"/>
                <a:cs typeface="Courier" charset="0"/>
                <a:hlinkClick r:id="rId2"/>
              </a:rPr>
              <a:t>http://www.satcompetition.org/</a:t>
            </a:r>
            <a:r>
              <a:rPr lang="is-IS" sz="1400" dirty="0">
                <a:latin typeface="Courier" charset="0"/>
                <a:ea typeface="Courier" charset="0"/>
                <a:cs typeface="Courier" charset="0"/>
                <a:hlinkClick r:id="rId2"/>
              </a:rPr>
              <a:t>2016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  <a:hlinkClick r:id="rId2"/>
              </a:rPr>
              <a:t>/format-benchmarks</a:t>
            </a:r>
            <a:r>
              <a:rPr lang="is-IS" sz="1400" dirty="0">
                <a:latin typeface="Courier" charset="0"/>
                <a:ea typeface="Courier" charset="0"/>
                <a:cs typeface="Courier" charset="0"/>
                <a:hlinkClick r:id="rId2"/>
              </a:rPr>
              <a:t>2016</a:t>
            </a:r>
            <a:r>
              <a:rPr lang="en-US" sz="1400" dirty="0">
                <a:latin typeface="Courier" charset="0"/>
                <a:ea typeface="Courier" charset="0"/>
                <a:cs typeface="Courier" charset="0"/>
                <a:hlinkClick r:id="rId2"/>
              </a:rPr>
              <a:t>.html</a:t>
            </a:r>
            <a:endParaRPr lang="en-US" sz="1400" dirty="0">
              <a:latin typeface="Courier" charset="0"/>
              <a:ea typeface="Courier" charset="0"/>
              <a:cs typeface="Courier" charset="0"/>
            </a:endParaRPr>
          </a:p>
          <a:p>
            <a:endParaRPr lang="en-US" dirty="0"/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/>
              <a:t> types of lines for input</a:t>
            </a:r>
          </a:p>
          <a:p>
            <a:pPr lvl="1"/>
            <a:r>
              <a:rPr lang="en-US" dirty="0"/>
              <a:t>Starting with “</a:t>
            </a:r>
            <a:r>
              <a:rPr lang="en-US" dirty="0">
                <a:latin typeface="Courier"/>
                <a:cs typeface="Courier"/>
              </a:rPr>
              <a:t>c </a:t>
            </a:r>
            <a:r>
              <a:rPr lang="en-US" dirty="0"/>
              <a:t>”:	</a:t>
            </a:r>
            <a:r>
              <a:rPr lang="en-US" b="1" dirty="0">
                <a:solidFill>
                  <a:srgbClr val="000000"/>
                </a:solidFill>
              </a:rPr>
              <a:t>comment</a:t>
            </a:r>
          </a:p>
          <a:p>
            <a:pPr lvl="1"/>
            <a:r>
              <a:rPr lang="en-US" dirty="0"/>
              <a:t>Starting with “</a:t>
            </a:r>
            <a:r>
              <a:rPr lang="en-US" dirty="0">
                <a:latin typeface="Courier"/>
                <a:cs typeface="Courier"/>
              </a:rPr>
              <a:t>p </a:t>
            </a:r>
            <a:r>
              <a:rPr lang="en-US" dirty="0"/>
              <a:t>“:	</a:t>
            </a:r>
            <a:r>
              <a:rPr lang="en-US" b="1" dirty="0">
                <a:solidFill>
                  <a:srgbClr val="000000"/>
                </a:solidFill>
              </a:rPr>
              <a:t>problem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dirty="0"/>
              <a:t> types of lines for output</a:t>
            </a:r>
          </a:p>
          <a:p>
            <a:pPr lvl="1"/>
            <a:r>
              <a:rPr lang="en-US" dirty="0"/>
              <a:t>Starting with “</a:t>
            </a:r>
            <a:r>
              <a:rPr lang="en-US" dirty="0">
                <a:latin typeface="Courier"/>
                <a:cs typeface="Courier"/>
              </a:rPr>
              <a:t>c </a:t>
            </a:r>
            <a:r>
              <a:rPr lang="en-US" dirty="0"/>
              <a:t>”:	</a:t>
            </a:r>
            <a:r>
              <a:rPr lang="en-US" b="1" dirty="0"/>
              <a:t>comment</a:t>
            </a:r>
          </a:p>
          <a:p>
            <a:pPr lvl="1"/>
            <a:r>
              <a:rPr lang="en-US" dirty="0"/>
              <a:t>Starting with “</a:t>
            </a:r>
            <a:r>
              <a:rPr lang="en-US" dirty="0">
                <a:latin typeface="Courier"/>
                <a:cs typeface="Courier"/>
              </a:rPr>
              <a:t>s </a:t>
            </a:r>
            <a:r>
              <a:rPr lang="en-US" dirty="0"/>
              <a:t>”:	</a:t>
            </a:r>
            <a:r>
              <a:rPr lang="en-US" b="1" dirty="0"/>
              <a:t>solution</a:t>
            </a:r>
          </a:p>
          <a:p>
            <a:pPr lvl="1"/>
            <a:r>
              <a:rPr lang="en-US" dirty="0"/>
              <a:t>Starting with “</a:t>
            </a:r>
            <a:r>
              <a:rPr lang="en-US" dirty="0">
                <a:latin typeface="Courier"/>
                <a:cs typeface="Courier"/>
              </a:rPr>
              <a:t>v  </a:t>
            </a:r>
            <a:r>
              <a:rPr lang="en-US" dirty="0"/>
              <a:t>“:	</a:t>
            </a:r>
            <a:r>
              <a:rPr lang="en-US" b="1" dirty="0"/>
              <a:t>variable assignment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1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SAT Problem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77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Format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Comments</a:t>
            </a:r>
          </a:p>
          <a:p>
            <a:pPr lvl="1"/>
            <a:r>
              <a:rPr lang="en-US" dirty="0"/>
              <a:t>Anything in a line starting with “</a:t>
            </a:r>
            <a:r>
              <a:rPr lang="en-US" dirty="0">
                <a:latin typeface="Courier"/>
                <a:cs typeface="Courier"/>
              </a:rPr>
              <a:t>c </a:t>
            </a:r>
            <a:r>
              <a:rPr lang="en-US" dirty="0"/>
              <a:t>“ is ignored</a:t>
            </a:r>
          </a:p>
          <a:p>
            <a:pPr lvl="1"/>
            <a:r>
              <a:rPr lang="en-US" dirty="0"/>
              <a:t>Example:</a:t>
            </a:r>
          </a:p>
          <a:p>
            <a:pPr marL="857250" lvl="2" indent="0">
              <a:buNone/>
            </a:pPr>
            <a:r>
              <a:rPr lang="en-US" sz="1400" dirty="0">
                <a:latin typeface="Courier"/>
                <a:cs typeface="Courier"/>
              </a:rPr>
              <a:t>c This file contains a SAT encoding of the 4-queens problem!</a:t>
            </a:r>
          </a:p>
          <a:p>
            <a:pPr marL="857250" lvl="2" indent="0">
              <a:buNone/>
            </a:pPr>
            <a:r>
              <a:rPr lang="en-US" sz="1400" dirty="0">
                <a:latin typeface="Courier"/>
                <a:cs typeface="Courier"/>
              </a:rPr>
              <a:t>c The board is represented by 4x4 variables:</a:t>
            </a:r>
          </a:p>
          <a:p>
            <a:pPr marL="857250" lvl="2" indent="0">
              <a:buNone/>
            </a:pPr>
            <a:r>
              <a:rPr lang="en-US" sz="1400" dirty="0">
                <a:latin typeface="Courier"/>
                <a:cs typeface="Courier"/>
              </a:rPr>
              <a:t>c          1  2  3  4</a:t>
            </a:r>
          </a:p>
          <a:p>
            <a:pPr marL="857250" lvl="2" indent="0">
              <a:buNone/>
            </a:pPr>
            <a:r>
              <a:rPr lang="en-US" sz="1400" dirty="0">
                <a:latin typeface="Courier"/>
                <a:cs typeface="Courier"/>
              </a:rPr>
              <a:t>c          5  6  7  8</a:t>
            </a:r>
          </a:p>
          <a:p>
            <a:pPr marL="857250" lvl="2" indent="0">
              <a:buNone/>
            </a:pPr>
            <a:r>
              <a:rPr lang="en-US" sz="1400" dirty="0">
                <a:latin typeface="Courier"/>
                <a:cs typeface="Courier"/>
              </a:rPr>
              <a:t>c          9 10 11 12</a:t>
            </a:r>
          </a:p>
          <a:p>
            <a:pPr marL="857250" lvl="2" indent="0">
              <a:buNone/>
            </a:pPr>
            <a:r>
              <a:rPr lang="en-US" sz="1400" dirty="0">
                <a:latin typeface="Courier"/>
                <a:cs typeface="Courier"/>
              </a:rPr>
              <a:t>c         13 14 15 16</a:t>
            </a:r>
          </a:p>
          <a:p>
            <a:pPr marL="857250" lvl="2" indent="0">
              <a:buNone/>
            </a:pPr>
            <a:r>
              <a:rPr lang="en-US" sz="1400" dirty="0">
                <a:latin typeface="Courier"/>
                <a:cs typeface="Courier"/>
              </a:rPr>
              <a:t>c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72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Format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Problem</a:t>
            </a:r>
          </a:p>
          <a:p>
            <a:pPr lvl="1"/>
            <a:r>
              <a:rPr lang="en-US" dirty="0"/>
              <a:t>Starts with “</a:t>
            </a:r>
            <a:r>
              <a:rPr lang="en-US" dirty="0">
                <a:latin typeface="Courier"/>
                <a:cs typeface="Courier"/>
              </a:rPr>
              <a:t>p </a:t>
            </a:r>
            <a:r>
              <a:rPr lang="en-US" dirty="0" err="1">
                <a:latin typeface="Courier"/>
                <a:cs typeface="Courier"/>
              </a:rPr>
              <a:t>cnf</a:t>
            </a:r>
            <a:r>
              <a:rPr lang="en-US" dirty="0">
                <a:latin typeface="Courier"/>
                <a:cs typeface="Courier"/>
              </a:rPr>
              <a:t> #variables #clauses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Then one clause per line where</a:t>
            </a:r>
          </a:p>
          <a:p>
            <a:pPr lvl="2"/>
            <a:r>
              <a:rPr lang="en-US" dirty="0"/>
              <a:t>Variables are numbered from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/>
              <a:t> to #variables</a:t>
            </a:r>
          </a:p>
          <a:p>
            <a:pPr lvl="2"/>
            <a:r>
              <a:rPr lang="en-US" dirty="0"/>
              <a:t>Clauses/lines are terminated by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0</a:t>
            </a:r>
          </a:p>
          <a:p>
            <a:pPr lvl="2"/>
            <a:r>
              <a:rPr lang="en-US" dirty="0"/>
              <a:t>Positive literals are just numbers</a:t>
            </a:r>
          </a:p>
          <a:p>
            <a:pPr lvl="2"/>
            <a:r>
              <a:rPr lang="en-US" dirty="0"/>
              <a:t>Negative literals are negated numbers</a:t>
            </a:r>
          </a:p>
          <a:p>
            <a:pPr lvl="1"/>
            <a:r>
              <a:rPr lang="en-US" dirty="0"/>
              <a:t>Example:</a:t>
            </a:r>
          </a:p>
          <a:p>
            <a:pPr marL="857250" lvl="2" indent="0">
              <a:buNone/>
            </a:pPr>
            <a:r>
              <a:rPr lang="de-DE" sz="1400" dirty="0">
                <a:latin typeface="Courier"/>
                <a:cs typeface="Courier"/>
              </a:rPr>
              <a:t>p </a:t>
            </a:r>
            <a:r>
              <a:rPr lang="de-DE" sz="1400" dirty="0" err="1">
                <a:latin typeface="Courier"/>
                <a:cs typeface="Courier"/>
              </a:rPr>
              <a:t>cnf</a:t>
            </a:r>
            <a:r>
              <a:rPr lang="de-DE" sz="1400" dirty="0">
                <a:latin typeface="Courier"/>
                <a:cs typeface="Courier"/>
              </a:rPr>
              <a:t> 16 80</a:t>
            </a:r>
          </a:p>
          <a:p>
            <a:pPr marL="857250" lvl="2" indent="0">
              <a:buNone/>
            </a:pPr>
            <a:r>
              <a:rPr lang="de-DE" sz="1400" dirty="0">
                <a:latin typeface="Courier"/>
                <a:cs typeface="Courier"/>
              </a:rPr>
              <a:t> -1  -2 0</a:t>
            </a:r>
          </a:p>
          <a:p>
            <a:pPr marL="857250" lvl="2" indent="0">
              <a:buNone/>
            </a:pPr>
            <a:r>
              <a:rPr lang="de-DE" sz="1400" dirty="0">
                <a:latin typeface="Courier"/>
                <a:cs typeface="Courier"/>
              </a:rPr>
              <a:t>...</a:t>
            </a:r>
          </a:p>
          <a:p>
            <a:pPr marL="857250" lvl="2" indent="0">
              <a:buNone/>
            </a:pPr>
            <a:r>
              <a:rPr lang="de-DE" sz="1400" dirty="0">
                <a:latin typeface="Courier"/>
                <a:cs typeface="Courier"/>
              </a:rPr>
              <a:t>-15 -16 0</a:t>
            </a:r>
          </a:p>
          <a:p>
            <a:pPr marL="857250" lvl="2" indent="0">
              <a:buNone/>
            </a:pPr>
            <a:r>
              <a:rPr lang="de-DE" sz="1400" dirty="0">
                <a:latin typeface="Courier"/>
                <a:cs typeface="Courier"/>
              </a:rPr>
              <a:t> 1  2  3  4 0</a:t>
            </a:r>
          </a:p>
          <a:p>
            <a:pPr marL="857250" lvl="2" indent="0">
              <a:buNone/>
            </a:pPr>
            <a:r>
              <a:rPr lang="de-DE" sz="1400" dirty="0">
                <a:latin typeface="Courier"/>
                <a:cs typeface="Courier"/>
              </a:rPr>
              <a:t>...</a:t>
            </a:r>
          </a:p>
          <a:p>
            <a:pPr marL="857250" lvl="2" indent="0">
              <a:buNone/>
            </a:pPr>
            <a:r>
              <a:rPr lang="de-DE" sz="1400" dirty="0">
                <a:latin typeface="Courier"/>
                <a:cs typeface="Courier"/>
              </a:rPr>
              <a:t>13 14 15 16 0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71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Format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Comments</a:t>
            </a:r>
          </a:p>
          <a:p>
            <a:pPr lvl="1"/>
            <a:r>
              <a:rPr lang="en-US" dirty="0"/>
              <a:t>just like for the input format</a:t>
            </a:r>
          </a:p>
          <a:p>
            <a:pPr lvl="1"/>
            <a:r>
              <a:rPr lang="en-US" dirty="0"/>
              <a:t>Example:</a:t>
            </a:r>
          </a:p>
          <a:p>
            <a:pPr marL="857250" lvl="2" indent="0">
              <a:buNone/>
            </a:pPr>
            <a:r>
              <a:rPr lang="en-US" dirty="0">
                <a:latin typeface="Courier"/>
                <a:cs typeface="Courier"/>
              </a:rPr>
              <a:t>c reading input file examples/4-queens.cnf</a:t>
            </a:r>
          </a:p>
          <a:p>
            <a:endParaRPr lang="en-US" dirty="0"/>
          </a:p>
          <a:p>
            <a:r>
              <a:rPr lang="en-US" b="1" dirty="0"/>
              <a:t>Solution</a:t>
            </a:r>
          </a:p>
          <a:p>
            <a:pPr lvl="1"/>
            <a:r>
              <a:rPr lang="en-US" dirty="0"/>
              <a:t>Starts with “</a:t>
            </a:r>
            <a:r>
              <a:rPr lang="en-US" dirty="0">
                <a:latin typeface="Courier"/>
                <a:cs typeface="Courier"/>
              </a:rPr>
              <a:t>s </a:t>
            </a:r>
            <a:r>
              <a:rPr lang="en-US" dirty="0"/>
              <a:t>“</a:t>
            </a:r>
          </a:p>
          <a:p>
            <a:pPr lvl="1"/>
            <a:r>
              <a:rPr lang="en-US" dirty="0"/>
              <a:t>Then either “</a:t>
            </a:r>
            <a:r>
              <a:rPr lang="en-US" dirty="0">
                <a:latin typeface="Courier"/>
                <a:cs typeface="Courier"/>
              </a:rPr>
              <a:t>SATISFIABLE</a:t>
            </a:r>
            <a:r>
              <a:rPr lang="en-US" dirty="0"/>
              <a:t>” or “</a:t>
            </a:r>
            <a:r>
              <a:rPr lang="en-US" dirty="0">
                <a:latin typeface="Courier"/>
                <a:cs typeface="Courier"/>
              </a:rPr>
              <a:t>UNSATISFIABLE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Example:</a:t>
            </a:r>
          </a:p>
          <a:p>
            <a:pPr marL="857250" lvl="2" indent="0">
              <a:buNone/>
            </a:pPr>
            <a:r>
              <a:rPr lang="en-US" dirty="0">
                <a:latin typeface="Courier"/>
                <a:cs typeface="Courier"/>
              </a:rPr>
              <a:t>s SATISFIABLE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19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Format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Variable assignment</a:t>
            </a:r>
          </a:p>
          <a:p>
            <a:pPr lvl="1"/>
            <a:r>
              <a:rPr lang="en-US" dirty="0"/>
              <a:t>Starts with “</a:t>
            </a:r>
            <a:r>
              <a:rPr lang="en-US" dirty="0">
                <a:latin typeface="Courier"/>
                <a:cs typeface="Courier"/>
              </a:rPr>
              <a:t>v </a:t>
            </a:r>
            <a:r>
              <a:rPr lang="en-US" dirty="0"/>
              <a:t>“</a:t>
            </a:r>
          </a:p>
          <a:p>
            <a:pPr lvl="1"/>
            <a:r>
              <a:rPr lang="en-US" dirty="0"/>
              <a:t>Then list of literals that are assigned to true</a:t>
            </a:r>
          </a:p>
          <a:p>
            <a:pPr lvl="2"/>
            <a:r>
              <a:rPr lang="en-US" dirty="0"/>
              <a:t>“</a:t>
            </a:r>
            <a:r>
              <a:rPr lang="en-US" dirty="0">
                <a:latin typeface="Courier"/>
                <a:cs typeface="Courier"/>
              </a:rPr>
              <a:t>1</a:t>
            </a:r>
            <a:r>
              <a:rPr lang="en-US" dirty="0"/>
              <a:t>” means variable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/>
              <a:t> is assigned to true</a:t>
            </a:r>
          </a:p>
          <a:p>
            <a:pPr lvl="2"/>
            <a:r>
              <a:rPr lang="en-US" dirty="0"/>
              <a:t>“</a:t>
            </a:r>
            <a:r>
              <a:rPr lang="en-US" dirty="0">
                <a:latin typeface="Courier"/>
                <a:cs typeface="Courier"/>
              </a:rPr>
              <a:t>-2</a:t>
            </a:r>
            <a:r>
              <a:rPr lang="en-US" dirty="0"/>
              <a:t>” means variable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/>
              <a:t> is assigned to false</a:t>
            </a:r>
          </a:p>
          <a:p>
            <a:pPr lvl="1"/>
            <a:r>
              <a:rPr lang="en-US" dirty="0"/>
              <a:t>Terminated by “</a:t>
            </a:r>
            <a:r>
              <a:rPr lang="en-US" dirty="0">
                <a:latin typeface="Courier"/>
                <a:cs typeface="Courier"/>
              </a:rPr>
              <a:t>0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Example:</a:t>
            </a:r>
          </a:p>
          <a:p>
            <a:pPr marL="857250" lvl="2" indent="0">
              <a:buNone/>
            </a:pPr>
            <a:r>
              <a:rPr lang="is-IS" sz="1600" dirty="0">
                <a:latin typeface="Courier"/>
                <a:cs typeface="Courier"/>
              </a:rPr>
              <a:t>v -1 2 -3 -4 -5 -6 -7 8 9 -10 -11 -12 -13 -14 15 -16 0</a:t>
            </a:r>
          </a:p>
          <a:p>
            <a:pPr marL="857250" lvl="2" indent="0">
              <a:buNone/>
            </a:pPr>
            <a:endParaRPr lang="is-IS" sz="1600" dirty="0">
              <a:cs typeface="Courier"/>
            </a:endParaRPr>
          </a:p>
          <a:p>
            <a:pPr marL="857250" lvl="2" indent="0">
              <a:buNone/>
            </a:pPr>
            <a:r>
              <a:rPr lang="en-US" sz="1600" dirty="0">
                <a:latin typeface="Courier"/>
                <a:cs typeface="Courier"/>
              </a:rPr>
              <a:t>	 1  </a:t>
            </a:r>
            <a:r>
              <a:rPr lang="en-US" sz="1600" b="1" dirty="0">
                <a:solidFill>
                  <a:srgbClr val="FF0000"/>
                </a:solidFill>
                <a:latin typeface="Courier"/>
                <a:cs typeface="Courier"/>
              </a:rPr>
              <a:t>2</a:t>
            </a:r>
            <a:r>
              <a:rPr lang="en-US" sz="1600" dirty="0">
                <a:latin typeface="Courier"/>
                <a:cs typeface="Courier"/>
              </a:rPr>
              <a:t>  3  4		</a:t>
            </a:r>
            <a:r>
              <a:rPr lang="en-US" sz="1600" i="1" dirty="0">
                <a:latin typeface="Arial" charset="0"/>
                <a:ea typeface="Arial" charset="0"/>
                <a:cs typeface="Arial" charset="0"/>
              </a:rPr>
              <a:t>false </a:t>
            </a:r>
            <a:r>
              <a:rPr lang="en-US" sz="1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is-IS" sz="1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rue</a:t>
            </a:r>
            <a:r>
              <a:rPr lang="is-IS" sz="1600" i="1" dirty="0">
                <a:latin typeface="Arial" charset="0"/>
                <a:ea typeface="Arial" charset="0"/>
                <a:cs typeface="Arial" charset="0"/>
              </a:rPr>
              <a:t> false false</a:t>
            </a:r>
            <a:endParaRPr lang="en-US" sz="1600" i="1" dirty="0">
              <a:latin typeface="Arial" charset="0"/>
              <a:ea typeface="Arial" charset="0"/>
              <a:cs typeface="Arial" charset="0"/>
            </a:endParaRPr>
          </a:p>
          <a:p>
            <a:pPr marL="857250" lvl="2" indent="0">
              <a:buNone/>
            </a:pPr>
            <a:r>
              <a:rPr lang="en-US" sz="1600" dirty="0">
                <a:latin typeface="Courier"/>
                <a:cs typeface="Courier"/>
              </a:rPr>
              <a:t>	 5  6  7  </a:t>
            </a:r>
            <a:r>
              <a:rPr lang="en-US" sz="1600" b="1" dirty="0">
                <a:solidFill>
                  <a:srgbClr val="FF0000"/>
                </a:solidFill>
                <a:latin typeface="Courier"/>
                <a:cs typeface="Courier"/>
              </a:rPr>
              <a:t>8	</a:t>
            </a:r>
            <a:r>
              <a:rPr lang="en-US" sz="1600" dirty="0">
                <a:latin typeface="Courier"/>
                <a:cs typeface="Courier"/>
              </a:rPr>
              <a:t>	</a:t>
            </a:r>
            <a:r>
              <a:rPr lang="is-IS" sz="1600" i="1" dirty="0">
                <a:latin typeface="Arial" charset="0"/>
                <a:ea typeface="Arial" charset="0"/>
                <a:cs typeface="Arial" charset="0"/>
              </a:rPr>
              <a:t>false false false </a:t>
            </a:r>
            <a:r>
              <a:rPr lang="is-IS" sz="1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true</a:t>
            </a:r>
            <a:endParaRPr lang="en-US" sz="1600" b="1" i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57250" lvl="2" indent="0">
              <a:buNone/>
            </a:pPr>
            <a:r>
              <a:rPr lang="en-US" sz="1600" dirty="0">
                <a:latin typeface="Courier"/>
                <a:cs typeface="Courier"/>
              </a:rPr>
              <a:t>	 </a:t>
            </a:r>
            <a:r>
              <a:rPr lang="en-US" sz="1600" b="1" dirty="0">
                <a:solidFill>
                  <a:srgbClr val="FF0000"/>
                </a:solidFill>
                <a:latin typeface="Courier"/>
                <a:cs typeface="Courier"/>
              </a:rPr>
              <a:t>9</a:t>
            </a:r>
            <a:r>
              <a:rPr lang="en-US" sz="1600" dirty="0">
                <a:latin typeface="Courier"/>
                <a:cs typeface="Courier"/>
              </a:rPr>
              <a:t> 10 11 12		</a:t>
            </a:r>
            <a:r>
              <a:rPr lang="en-US" sz="1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is-IS" sz="1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rue</a:t>
            </a:r>
            <a:r>
              <a:rPr lang="is-IS" sz="1600" i="1" dirty="0">
                <a:latin typeface="Arial" charset="0"/>
                <a:ea typeface="Arial" charset="0"/>
                <a:cs typeface="Arial" charset="0"/>
              </a:rPr>
              <a:t> false false false</a:t>
            </a:r>
          </a:p>
          <a:p>
            <a:pPr marL="857250" lvl="2" indent="0">
              <a:buNone/>
            </a:pPr>
            <a:r>
              <a:rPr lang="en-US" sz="1600" dirty="0">
                <a:latin typeface="Courier"/>
                <a:cs typeface="Courier"/>
              </a:rPr>
              <a:t>	13 14 </a:t>
            </a:r>
            <a:r>
              <a:rPr lang="en-US" sz="1600" b="1" dirty="0">
                <a:solidFill>
                  <a:srgbClr val="FF0000"/>
                </a:solidFill>
                <a:latin typeface="Courier"/>
                <a:cs typeface="Courier"/>
              </a:rPr>
              <a:t>15</a:t>
            </a:r>
            <a:r>
              <a:rPr lang="en-US" sz="1600" dirty="0">
                <a:latin typeface="Courier"/>
                <a:cs typeface="Courier"/>
              </a:rPr>
              <a:t> 16		</a:t>
            </a:r>
            <a:r>
              <a:rPr lang="en-US" sz="1600" i="1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is-IS" sz="1600" i="1" dirty="0">
                <a:latin typeface="Arial" charset="0"/>
                <a:ea typeface="Arial" charset="0"/>
                <a:cs typeface="Arial" charset="0"/>
              </a:rPr>
              <a:t>alse false </a:t>
            </a:r>
            <a:r>
              <a:rPr lang="is-IS" sz="1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is-IS" sz="1600" i="1" dirty="0">
                <a:latin typeface="Arial" charset="0"/>
                <a:ea typeface="Arial" charset="0"/>
                <a:cs typeface="Arial" charset="0"/>
              </a:rPr>
              <a:t> false</a:t>
            </a:r>
            <a:endParaRPr lang="en-US" sz="160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429171"/>
              </p:ext>
            </p:extLst>
          </p:nvPr>
        </p:nvGraphicFramePr>
        <p:xfrm>
          <a:off x="7020272" y="4653136"/>
          <a:ext cx="1512168" cy="146304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05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the SAT Solver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Save the comment and problem lines into .</a:t>
            </a:r>
            <a:r>
              <a:rPr lang="en-US" dirty="0" err="1"/>
              <a:t>cnf</a:t>
            </a:r>
            <a:r>
              <a:rPr lang="en-US" dirty="0"/>
              <a:t> file.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Invoke the SAT solver on this file.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Parse the standard output for the solution line.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the solution is </a:t>
            </a:r>
            <a:r>
              <a:rPr lang="en-US"/>
              <a:t>“s SATISFIABLE</a:t>
            </a:r>
            <a:r>
              <a:rPr lang="en-US" dirty="0"/>
              <a:t>”, find variable assignment.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marL="800100" lvl="2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>
                <a:latin typeface="Courier"/>
                <a:cs typeface="Courier"/>
              </a:rPr>
              <a:t>lingeling</a:t>
            </a:r>
            <a:r>
              <a:rPr lang="en-US" dirty="0">
                <a:latin typeface="Courier"/>
                <a:cs typeface="Courier"/>
              </a:rPr>
              <a:t> 4-queens.cnf</a:t>
            </a:r>
          </a:p>
          <a:p>
            <a:pPr marL="800100" lvl="2" indent="0">
              <a:buNone/>
            </a:pP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7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sat SOLVER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38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Brute-Force Solver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929411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iterate through all possible variable assignments</a:t>
            </a:r>
          </a:p>
          <a:p>
            <a:endParaRPr lang="en-US" dirty="0"/>
          </a:p>
          <a:p>
            <a:r>
              <a:rPr lang="en-US" dirty="0"/>
              <a:t>for each assignment</a:t>
            </a:r>
          </a:p>
          <a:p>
            <a:pPr lvl="1"/>
            <a:r>
              <a:rPr lang="en-US" dirty="0"/>
              <a:t>if the assignment satisfies the formula</a:t>
            </a:r>
          </a:p>
          <a:p>
            <a:pPr lvl="2"/>
            <a:r>
              <a:rPr lang="en-US" sz="2400" dirty="0"/>
              <a:t>output SAT and the assignment</a:t>
            </a:r>
          </a:p>
          <a:p>
            <a:endParaRPr lang="en-US" dirty="0"/>
          </a:p>
          <a:p>
            <a:r>
              <a:rPr lang="en-US" dirty="0"/>
              <a:t>if no assignment is found, output UNSAT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73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4929411"/>
          </a:xfrm>
        </p:spPr>
        <p:txBody>
          <a:bodyPr/>
          <a:lstStyle/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import </a:t>
            </a:r>
            <a:r>
              <a:rPr lang="en-US" sz="1500" dirty="0" err="1">
                <a:latin typeface="Courier"/>
                <a:cs typeface="Courier"/>
              </a:rPr>
              <a:t>itertools</a:t>
            </a:r>
            <a:r>
              <a:rPr lang="en-US" sz="1500" dirty="0">
                <a:latin typeface="Courier"/>
                <a:cs typeface="Courier"/>
              </a:rPr>
              <a:t>, sys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 err="1">
                <a:latin typeface="Courier"/>
                <a:cs typeface="Courier"/>
              </a:rPr>
              <a:t>def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parse_dimacs</a:t>
            </a:r>
            <a:r>
              <a:rPr lang="en-US" sz="1500" dirty="0">
                <a:latin typeface="Courier"/>
                <a:cs typeface="Courier"/>
              </a:rPr>
              <a:t>(lines):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clauses = []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while lines: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line, lines = lines[0], lines[1:]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if line[0] == "p":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</a:t>
            </a:r>
            <a:r>
              <a:rPr lang="en-US" sz="1500" dirty="0" err="1">
                <a:latin typeface="Courier"/>
                <a:cs typeface="Courier"/>
              </a:rPr>
              <a:t>num_vars</a:t>
            </a:r>
            <a:r>
              <a:rPr lang="en-US" sz="1500" dirty="0">
                <a:latin typeface="Courier"/>
                <a:cs typeface="Courier"/>
              </a:rPr>
              <a:t>, </a:t>
            </a:r>
            <a:r>
              <a:rPr lang="en-US" sz="1500" dirty="0" err="1">
                <a:latin typeface="Courier"/>
                <a:cs typeface="Courier"/>
              </a:rPr>
              <a:t>num_clauses</a:t>
            </a:r>
            <a:r>
              <a:rPr lang="en-US" sz="1500" dirty="0">
                <a:latin typeface="Courier"/>
                <a:cs typeface="Courier"/>
              </a:rPr>
              <a:t> = [</a:t>
            </a:r>
            <a:r>
              <a:rPr lang="en-US" sz="1500" dirty="0" err="1">
                <a:latin typeface="Courier"/>
                <a:cs typeface="Courier"/>
              </a:rPr>
              <a:t>int</a:t>
            </a:r>
            <a:r>
              <a:rPr lang="en-US" sz="1500" dirty="0">
                <a:latin typeface="Courier"/>
                <a:cs typeface="Courier"/>
              </a:rPr>
              <a:t>(x) for x in </a:t>
            </a:r>
            <a:r>
              <a:rPr lang="en-US" sz="1500" dirty="0" err="1">
                <a:latin typeface="Courier"/>
                <a:cs typeface="Courier"/>
              </a:rPr>
              <a:t>line.split</a:t>
            </a:r>
            <a:r>
              <a:rPr lang="en-US" sz="1500" dirty="0">
                <a:latin typeface="Courier"/>
                <a:cs typeface="Courier"/>
              </a:rPr>
              <a:t>()[2:]]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clauses = [[</a:t>
            </a:r>
            <a:r>
              <a:rPr lang="en-US" sz="1500" dirty="0" err="1">
                <a:latin typeface="Courier"/>
                <a:cs typeface="Courier"/>
              </a:rPr>
              <a:t>int</a:t>
            </a:r>
            <a:r>
              <a:rPr lang="en-US" sz="1500" dirty="0">
                <a:latin typeface="Courier"/>
                <a:cs typeface="Courier"/>
              </a:rPr>
              <a:t>(x) for x in </a:t>
            </a:r>
            <a:r>
              <a:rPr lang="en-US" sz="1500" dirty="0" err="1">
                <a:latin typeface="Courier"/>
                <a:cs typeface="Courier"/>
              </a:rPr>
              <a:t>line.split</a:t>
            </a:r>
            <a:r>
              <a:rPr lang="en-US" sz="1500" dirty="0">
                <a:latin typeface="Courier"/>
                <a:cs typeface="Courier"/>
              </a:rPr>
              <a:t>()[:-1]] for line in lines]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return </a:t>
            </a:r>
            <a:r>
              <a:rPr lang="en-US" sz="1500" dirty="0" err="1">
                <a:latin typeface="Courier"/>
                <a:cs typeface="Courier"/>
              </a:rPr>
              <a:t>num_vars</a:t>
            </a:r>
            <a:r>
              <a:rPr lang="en-US" sz="1500" dirty="0">
                <a:latin typeface="Courier"/>
                <a:cs typeface="Courier"/>
              </a:rPr>
              <a:t>, [clause for clause in clauses if clause]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 err="1">
                <a:latin typeface="Courier"/>
                <a:cs typeface="Courier"/>
              </a:rPr>
              <a:t>def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output_dimacs</a:t>
            </a:r>
            <a:r>
              <a:rPr lang="en-US" sz="1500" dirty="0">
                <a:latin typeface="Courier"/>
                <a:cs typeface="Courier"/>
              </a:rPr>
              <a:t>(</a:t>
            </a:r>
            <a:r>
              <a:rPr lang="en-US" sz="1500" dirty="0" err="1">
                <a:latin typeface="Courier"/>
                <a:cs typeface="Courier"/>
              </a:rPr>
              <a:t>num_vars,d</a:t>
            </a:r>
            <a:r>
              <a:rPr lang="en-US" sz="1500" dirty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if d: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</a:t>
            </a:r>
            <a:r>
              <a:rPr lang="en-US" sz="1500" dirty="0" err="1">
                <a:latin typeface="Courier"/>
                <a:cs typeface="Courier"/>
              </a:rPr>
              <a:t>vars</a:t>
            </a:r>
            <a:r>
              <a:rPr lang="en-US" sz="1500" dirty="0">
                <a:latin typeface="Courier"/>
                <a:cs typeface="Courier"/>
              </a:rPr>
              <a:t> = [</a:t>
            </a:r>
            <a:r>
              <a:rPr lang="en-US" sz="1500" dirty="0" err="1">
                <a:latin typeface="Courier"/>
                <a:cs typeface="Courier"/>
              </a:rPr>
              <a:t>str</a:t>
            </a:r>
            <a:r>
              <a:rPr lang="en-US" sz="1500" dirty="0">
                <a:latin typeface="Courier"/>
                <a:cs typeface="Courier"/>
              </a:rPr>
              <a:t>(x) if d[x] else </a:t>
            </a:r>
            <a:r>
              <a:rPr lang="en-US" sz="1500" dirty="0" err="1">
                <a:latin typeface="Courier"/>
                <a:cs typeface="Courier"/>
              </a:rPr>
              <a:t>str</a:t>
            </a:r>
            <a:r>
              <a:rPr lang="en-US" sz="1500" dirty="0">
                <a:latin typeface="Courier"/>
                <a:cs typeface="Courier"/>
              </a:rPr>
              <a:t>(-x) for x in range(1,num_vars+1)]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return "SATISFIABLE\</a:t>
            </a:r>
            <a:r>
              <a:rPr lang="en-US" sz="1500" dirty="0" err="1">
                <a:latin typeface="Courier"/>
                <a:cs typeface="Courier"/>
              </a:rPr>
              <a:t>nv</a:t>
            </a:r>
            <a:r>
              <a:rPr lang="en-US" sz="1500" dirty="0">
                <a:latin typeface="Courier"/>
                <a:cs typeface="Courier"/>
              </a:rPr>
              <a:t> "+" ".join(</a:t>
            </a:r>
            <a:r>
              <a:rPr lang="en-US" sz="1500" dirty="0" err="1">
                <a:latin typeface="Courier"/>
                <a:cs typeface="Courier"/>
              </a:rPr>
              <a:t>vars</a:t>
            </a:r>
            <a:r>
              <a:rPr lang="en-US" sz="15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return "UNSATISFIABLE"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90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 err="1">
                <a:latin typeface="Courier"/>
                <a:cs typeface="Courier"/>
              </a:rPr>
              <a:t>def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reduce_clause</a:t>
            </a:r>
            <a:r>
              <a:rPr lang="en-US" sz="1500" dirty="0">
                <a:latin typeface="Courier"/>
                <a:cs typeface="Courier"/>
              </a:rPr>
              <a:t>(</a:t>
            </a:r>
            <a:r>
              <a:rPr lang="en-US" sz="1500" dirty="0" err="1">
                <a:latin typeface="Courier"/>
                <a:cs typeface="Courier"/>
              </a:rPr>
              <a:t>clause,d</a:t>
            </a:r>
            <a:r>
              <a:rPr lang="en-US" sz="1500" dirty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</a:t>
            </a:r>
            <a:r>
              <a:rPr lang="en-US" sz="1500" dirty="0" err="1">
                <a:latin typeface="Courier"/>
                <a:cs typeface="Courier"/>
              </a:rPr>
              <a:t>new_clause</a:t>
            </a:r>
            <a:r>
              <a:rPr lang="en-US" sz="1500" dirty="0">
                <a:latin typeface="Courier"/>
                <a:cs typeface="Courier"/>
              </a:rPr>
              <a:t> = []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for literal in clause: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if not literal in d: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</a:t>
            </a:r>
            <a:r>
              <a:rPr lang="en-US" sz="1500" dirty="0" err="1">
                <a:latin typeface="Courier"/>
                <a:cs typeface="Courier"/>
              </a:rPr>
              <a:t>new_clause.append</a:t>
            </a:r>
            <a:r>
              <a:rPr lang="en-US" sz="1500" dirty="0">
                <a:latin typeface="Courier"/>
                <a:cs typeface="Courier"/>
              </a:rPr>
              <a:t>(literal)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</a:t>
            </a:r>
            <a:r>
              <a:rPr lang="en-US" sz="1500" dirty="0" err="1">
                <a:latin typeface="Courier"/>
                <a:cs typeface="Courier"/>
              </a:rPr>
              <a:t>elif</a:t>
            </a:r>
            <a:r>
              <a:rPr lang="en-US" sz="1500" dirty="0">
                <a:latin typeface="Courier"/>
                <a:cs typeface="Courier"/>
              </a:rPr>
              <a:t> d[literal]: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return True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return </a:t>
            </a:r>
            <a:r>
              <a:rPr lang="en-US" sz="1500" dirty="0" err="1">
                <a:latin typeface="Courier"/>
                <a:cs typeface="Courier"/>
              </a:rPr>
              <a:t>new_clause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public static </a:t>
            </a:r>
            <a:r>
              <a:rPr lang="en-US" sz="1500" dirty="0" err="1">
                <a:latin typeface="Courier"/>
                <a:cs typeface="Courier"/>
              </a:rPr>
              <a:t>boolean</a:t>
            </a:r>
            <a:r>
              <a:rPr lang="en-US" sz="1500" dirty="0">
                <a:latin typeface="Courier"/>
                <a:cs typeface="Courier"/>
              </a:rPr>
              <a:t> conflict(</a:t>
            </a:r>
            <a:r>
              <a:rPr lang="en-US" sz="1500" dirty="0" err="1">
                <a:latin typeface="Courier"/>
                <a:cs typeface="Courier"/>
              </a:rPr>
              <a:t>d,f</a:t>
            </a:r>
            <a:r>
              <a:rPr lang="en-US" sz="1500" dirty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for clause in f: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if not </a:t>
            </a:r>
            <a:r>
              <a:rPr lang="en-US" sz="1500" dirty="0" err="1">
                <a:latin typeface="Courier"/>
                <a:cs typeface="Courier"/>
              </a:rPr>
              <a:t>reduce_clause</a:t>
            </a:r>
            <a:r>
              <a:rPr lang="en-US" sz="1500" dirty="0">
                <a:latin typeface="Courier"/>
                <a:cs typeface="Courier"/>
              </a:rPr>
              <a:t>(</a:t>
            </a:r>
            <a:r>
              <a:rPr lang="en-US" sz="1500" dirty="0" err="1">
                <a:latin typeface="Courier"/>
                <a:cs typeface="Courier"/>
              </a:rPr>
              <a:t>clause,d</a:t>
            </a:r>
            <a:r>
              <a:rPr lang="en-US" sz="1500" dirty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return True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return False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94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 err="1">
                <a:latin typeface="Courier"/>
                <a:cs typeface="Courier"/>
              </a:rPr>
              <a:t>def</a:t>
            </a:r>
            <a:r>
              <a:rPr lang="en-US" sz="1500" dirty="0">
                <a:latin typeface="Courier"/>
                <a:cs typeface="Courier"/>
              </a:rPr>
              <a:t> solve(</a:t>
            </a:r>
            <a:r>
              <a:rPr lang="en-US" sz="1500" dirty="0" err="1">
                <a:latin typeface="Courier"/>
                <a:cs typeface="Courier"/>
              </a:rPr>
              <a:t>f,num_vars</a:t>
            </a:r>
            <a:r>
              <a:rPr lang="en-US" sz="1500" dirty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for v in </a:t>
            </a:r>
            <a:r>
              <a:rPr lang="en-US" sz="1500" dirty="0" err="1">
                <a:latin typeface="Courier"/>
                <a:cs typeface="Courier"/>
              </a:rPr>
              <a:t>itertools.product</a:t>
            </a:r>
            <a:r>
              <a:rPr lang="en-US" sz="1500" dirty="0">
                <a:latin typeface="Courier"/>
                <a:cs typeface="Courier"/>
              </a:rPr>
              <a:t>([</a:t>
            </a:r>
            <a:r>
              <a:rPr lang="en-US" sz="1500" dirty="0" err="1">
                <a:latin typeface="Courier"/>
                <a:cs typeface="Courier"/>
              </a:rPr>
              <a:t>False,True</a:t>
            </a:r>
            <a:r>
              <a:rPr lang="en-US" sz="1500" dirty="0">
                <a:latin typeface="Courier"/>
                <a:cs typeface="Courier"/>
              </a:rPr>
              <a:t>],repeat=</a:t>
            </a:r>
            <a:r>
              <a:rPr lang="en-US" sz="1500" dirty="0" err="1">
                <a:latin typeface="Courier"/>
                <a:cs typeface="Courier"/>
              </a:rPr>
              <a:t>num_vars</a:t>
            </a:r>
            <a:r>
              <a:rPr lang="en-US" sz="1500" dirty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d = {}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for </a:t>
            </a:r>
            <a:r>
              <a:rPr lang="en-US" sz="1500" dirty="0" err="1">
                <a:latin typeface="Courier"/>
                <a:cs typeface="Courier"/>
              </a:rPr>
              <a:t>i</a:t>
            </a:r>
            <a:r>
              <a:rPr lang="en-US" sz="1500" dirty="0">
                <a:latin typeface="Courier"/>
                <a:cs typeface="Courier"/>
              </a:rPr>
              <a:t> in range(</a:t>
            </a:r>
            <a:r>
              <a:rPr lang="en-US" sz="1500" dirty="0" err="1">
                <a:latin typeface="Courier"/>
                <a:cs typeface="Courier"/>
              </a:rPr>
              <a:t>num_vars</a:t>
            </a:r>
            <a:r>
              <a:rPr lang="en-US" sz="1500" dirty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d[i+1] = v[</a:t>
            </a:r>
            <a:r>
              <a:rPr lang="en-US" sz="1500" dirty="0" err="1">
                <a:latin typeface="Courier"/>
                <a:cs typeface="Courier"/>
              </a:rPr>
              <a:t>i</a:t>
            </a:r>
            <a:r>
              <a:rPr lang="en-US" sz="1500" dirty="0">
                <a:latin typeface="Courier"/>
                <a:cs typeface="Courier"/>
              </a:rPr>
              <a:t>]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d[-i-1] = not v[</a:t>
            </a:r>
            <a:r>
              <a:rPr lang="en-US" sz="1500" dirty="0" err="1">
                <a:latin typeface="Courier"/>
                <a:cs typeface="Courier"/>
              </a:rPr>
              <a:t>i</a:t>
            </a:r>
            <a:r>
              <a:rPr lang="en-US" sz="1500" dirty="0">
                <a:latin typeface="Courier"/>
                <a:cs typeface="Courier"/>
              </a:rPr>
              <a:t>]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if not conflict(</a:t>
            </a:r>
            <a:r>
              <a:rPr lang="en-US" sz="1500" dirty="0" err="1">
                <a:latin typeface="Courier"/>
                <a:cs typeface="Courier"/>
              </a:rPr>
              <a:t>d,f</a:t>
            </a:r>
            <a:r>
              <a:rPr lang="en-US" sz="1500" dirty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    return d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return False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if __name__ == “__main__”: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</a:t>
            </a:r>
            <a:r>
              <a:rPr lang="en-US" sz="1500" dirty="0" err="1">
                <a:latin typeface="Courier"/>
                <a:cs typeface="Courier"/>
              </a:rPr>
              <a:t>num_vars</a:t>
            </a:r>
            <a:r>
              <a:rPr lang="en-US" sz="1500" dirty="0">
                <a:latin typeface="Courier"/>
                <a:cs typeface="Courier"/>
              </a:rPr>
              <a:t>, clauses = </a:t>
            </a:r>
            <a:r>
              <a:rPr lang="en-US" sz="1500" dirty="0" err="1">
                <a:latin typeface="Courier"/>
                <a:cs typeface="Courier"/>
              </a:rPr>
              <a:t>parse_dimacs</a:t>
            </a:r>
            <a:r>
              <a:rPr lang="en-US" sz="1500" dirty="0">
                <a:latin typeface="Courier"/>
                <a:cs typeface="Courier"/>
              </a:rPr>
              <a:t>(open(</a:t>
            </a:r>
            <a:r>
              <a:rPr lang="en-US" sz="1500" dirty="0" err="1">
                <a:latin typeface="Courier"/>
                <a:cs typeface="Courier"/>
              </a:rPr>
              <a:t>sys.argv</a:t>
            </a:r>
            <a:r>
              <a:rPr lang="en-US" sz="1500" dirty="0">
                <a:latin typeface="Courier"/>
                <a:cs typeface="Courier"/>
              </a:rPr>
              <a:t>[1]).</a:t>
            </a:r>
            <a:r>
              <a:rPr lang="en-US" sz="1500" dirty="0" err="1">
                <a:latin typeface="Courier"/>
                <a:cs typeface="Courier"/>
              </a:rPr>
              <a:t>readlines</a:t>
            </a:r>
            <a:r>
              <a:rPr lang="en-US" sz="1500" dirty="0">
                <a:latin typeface="Courier"/>
                <a:cs typeface="Courier"/>
              </a:rPr>
              <a:t>())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result = solve(</a:t>
            </a:r>
            <a:r>
              <a:rPr lang="en-US" sz="1500" dirty="0" err="1">
                <a:latin typeface="Courier"/>
                <a:cs typeface="Courier"/>
              </a:rPr>
              <a:t>clauses,num_vars</a:t>
            </a:r>
            <a:r>
              <a:rPr lang="en-US" sz="15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  print(</a:t>
            </a:r>
            <a:r>
              <a:rPr lang="en-US" sz="1500" dirty="0" err="1">
                <a:latin typeface="Courier"/>
                <a:cs typeface="Courier"/>
              </a:rPr>
              <a:t>output_dimacs</a:t>
            </a:r>
            <a:r>
              <a:rPr lang="en-US" sz="1500" dirty="0">
                <a:latin typeface="Courier"/>
                <a:cs typeface="Courier"/>
              </a:rPr>
              <a:t>(</a:t>
            </a:r>
            <a:r>
              <a:rPr lang="en-US" sz="1500" dirty="0" err="1">
                <a:latin typeface="Courier"/>
                <a:cs typeface="Courier"/>
              </a:rPr>
              <a:t>num_vars,result</a:t>
            </a:r>
            <a:r>
              <a:rPr lang="en-US" sz="1500" dirty="0">
                <a:latin typeface="Courier"/>
                <a:cs typeface="Courier"/>
              </a:rPr>
              <a:t>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8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DM549: Propositional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that can be either </a:t>
            </a:r>
            <a:r>
              <a:rPr lang="en-US" i="1" dirty="0"/>
              <a:t>false</a:t>
            </a:r>
            <a:r>
              <a:rPr lang="en-US" dirty="0"/>
              <a:t> or </a:t>
            </a:r>
            <a:r>
              <a:rPr lang="en-US" i="1" dirty="0"/>
              <a:t>true</a:t>
            </a:r>
          </a:p>
          <a:p>
            <a:r>
              <a:rPr lang="en-US" dirty="0"/>
              <a:t>Set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/>
              <a:t> of </a:t>
            </a:r>
            <a:r>
              <a:rPr lang="en-US" b="1" dirty="0">
                <a:solidFill>
                  <a:srgbClr val="FF0000"/>
                </a:solidFill>
              </a:rPr>
              <a:t>propositional variables</a:t>
            </a:r>
          </a:p>
          <a:p>
            <a:r>
              <a:rPr lang="en-US" dirty="0"/>
              <a:t>Example:</a:t>
            </a:r>
          </a:p>
          <a:p>
            <a:pPr marL="800100" lvl="2" indent="0">
              <a:buNone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 = {A,B,C,D,X, Y, Z,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s-IS" dirty="0">
                <a:latin typeface="Arial" charset="0"/>
                <a:ea typeface="Arial" charset="0"/>
                <a:cs typeface="Arial" charset="0"/>
              </a:rPr>
              <a:t>…}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variable assignment </a:t>
            </a:r>
            <a:r>
              <a:rPr lang="en-US" dirty="0"/>
              <a:t>is an assignment of the values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false</a:t>
            </a:r>
            <a:r>
              <a:rPr lang="en-US" dirty="0"/>
              <a:t> and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true</a:t>
            </a:r>
            <a:r>
              <a:rPr lang="en-US" dirty="0"/>
              <a:t> to all variables in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</a:p>
          <a:p>
            <a:r>
              <a:rPr lang="en-US" dirty="0"/>
              <a:t>Example:</a:t>
            </a:r>
          </a:p>
          <a:p>
            <a:pPr marL="857250" lvl="2" indent="0">
              <a:buNone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X =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true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857250" lvl="2" indent="0">
              <a:buNone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Y =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false</a:t>
            </a:r>
          </a:p>
          <a:p>
            <a:pPr marL="857250" lvl="2" indent="0">
              <a:buNone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Z =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true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8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929411"/>
          </a:xfrm>
        </p:spPr>
        <p:txBody>
          <a:bodyPr/>
          <a:lstStyle/>
          <a:p>
            <a:r>
              <a:rPr lang="en-US" dirty="0"/>
              <a:t>For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 variables, there are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baseline="300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 possible variable assignments</a:t>
            </a:r>
          </a:p>
          <a:p>
            <a:endParaRPr lang="en-US" dirty="0"/>
          </a:p>
          <a:p>
            <a:r>
              <a:rPr lang="en-US" b="1" dirty="0"/>
              <a:t>Example: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baseline="30000" dirty="0">
                <a:latin typeface="Arial" charset="0"/>
                <a:ea typeface="Arial" charset="0"/>
                <a:cs typeface="Arial" charset="0"/>
              </a:rPr>
              <a:t>16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65,536</a:t>
            </a:r>
            <a:r>
              <a:rPr lang="en-US" dirty="0"/>
              <a:t> assignments for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dirty="0"/>
              <a:t>-queens (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/>
              <a:t> second)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baseline="30000" dirty="0">
                <a:latin typeface="Arial" charset="0"/>
                <a:ea typeface="Arial" charset="0"/>
                <a:cs typeface="Arial" charset="0"/>
              </a:rPr>
              <a:t>25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is-IS" dirty="0">
                <a:latin typeface="Arial" charset="0"/>
                <a:ea typeface="Arial" charset="0"/>
                <a:cs typeface="Arial" charset="0"/>
              </a:rPr>
              <a:t>33,554,432</a:t>
            </a:r>
            <a:r>
              <a:rPr lang="is-IS" dirty="0"/>
              <a:t> assignments for </a:t>
            </a:r>
            <a:r>
              <a:rPr lang="is-IS" dirty="0">
                <a:latin typeface="Arial" charset="0"/>
                <a:ea typeface="Arial" charset="0"/>
                <a:cs typeface="Arial" charset="0"/>
              </a:rPr>
              <a:t>5</a:t>
            </a:r>
            <a:r>
              <a:rPr lang="is-IS" dirty="0"/>
              <a:t>-queens (</a:t>
            </a:r>
            <a:r>
              <a:rPr lang="is-IS" dirty="0">
                <a:latin typeface="Arial" charset="0"/>
                <a:ea typeface="Arial" charset="0"/>
                <a:cs typeface="Arial" charset="0"/>
              </a:rPr>
              <a:t>7</a:t>
            </a:r>
            <a:r>
              <a:rPr lang="is-IS" dirty="0"/>
              <a:t> minutes)</a:t>
            </a:r>
          </a:p>
          <a:p>
            <a:r>
              <a:rPr lang="is-I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is-IS" baseline="30000" dirty="0">
                <a:latin typeface="Arial" charset="0"/>
                <a:ea typeface="Arial" charset="0"/>
                <a:cs typeface="Arial" charset="0"/>
              </a:rPr>
              <a:t>36</a:t>
            </a:r>
            <a:r>
              <a:rPr lang="is-IS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68,719,476,736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6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dirty="0"/>
              <a:t> </a:t>
            </a:r>
            <a:r>
              <a:rPr lang="fi-FI" dirty="0" err="1"/>
              <a:t>weeks</a:t>
            </a:r>
            <a:r>
              <a:rPr lang="fi-FI" dirty="0"/>
              <a:t>)</a:t>
            </a:r>
          </a:p>
          <a:p>
            <a:r>
              <a:rPr lang="fi-FI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baseline="30000" dirty="0">
                <a:latin typeface="Arial" charset="0"/>
                <a:ea typeface="Arial" charset="0"/>
                <a:cs typeface="Arial" charset="0"/>
              </a:rPr>
              <a:t>49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is-IS" dirty="0">
                <a:latin typeface="Arial" charset="0"/>
                <a:ea typeface="Arial" charset="0"/>
                <a:cs typeface="Arial" charset="0"/>
              </a:rPr>
              <a:t>562949953421312</a:t>
            </a:r>
            <a:r>
              <a:rPr lang="is-IS" dirty="0"/>
              <a:t> assignments for </a:t>
            </a:r>
            <a:r>
              <a:rPr lang="is-IS" dirty="0">
                <a:latin typeface="Arial" charset="0"/>
                <a:ea typeface="Arial" charset="0"/>
                <a:cs typeface="Arial" charset="0"/>
              </a:rPr>
              <a:t>7</a:t>
            </a:r>
            <a:r>
              <a:rPr lang="is-IS" dirty="0"/>
              <a:t>-queens </a:t>
            </a:r>
            <a:r>
              <a:rPr lang="fi-FI" dirty="0"/>
              <a:t>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400</a:t>
            </a:r>
            <a:r>
              <a:rPr lang="fi-FI" dirty="0"/>
              <a:t> </a:t>
            </a:r>
            <a:r>
              <a:rPr lang="fi-FI" dirty="0" err="1"/>
              <a:t>years</a:t>
            </a:r>
            <a:r>
              <a:rPr lang="fi-FI" dirty="0"/>
              <a:t>)</a:t>
            </a:r>
          </a:p>
          <a:p>
            <a:r>
              <a:rPr lang="fi-FI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baseline="30000" dirty="0">
                <a:latin typeface="Arial" charset="0"/>
                <a:ea typeface="Arial" charset="0"/>
                <a:cs typeface="Arial" charset="0"/>
              </a:rPr>
              <a:t>64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8</a:t>
            </a:r>
            <a:r>
              <a:rPr lang="fi-FI" dirty="0"/>
              <a:t>-queens (</a:t>
            </a:r>
            <a:r>
              <a:rPr lang="fi-FI" dirty="0" err="1"/>
              <a:t>age</a:t>
            </a:r>
            <a:r>
              <a:rPr lang="fi-FI" dirty="0"/>
              <a:t> of the </a:t>
            </a:r>
            <a:r>
              <a:rPr lang="fi-FI" dirty="0" err="1"/>
              <a:t>universe</a:t>
            </a:r>
            <a:r>
              <a:rPr lang="fi-FI" dirty="0"/>
              <a:t>)</a:t>
            </a:r>
          </a:p>
          <a:p>
            <a:r>
              <a:rPr lang="fi-FI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baseline="30000" dirty="0">
                <a:latin typeface="Arial" charset="0"/>
                <a:ea typeface="Arial" charset="0"/>
                <a:cs typeface="Arial" charset="0"/>
              </a:rPr>
              <a:t>81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9</a:t>
            </a:r>
            <a:r>
              <a:rPr lang="fi-FI" dirty="0"/>
              <a:t>-queens (</a:t>
            </a:r>
            <a:r>
              <a:rPr lang="fi-FI" dirty="0" err="1"/>
              <a:t>ahem</a:t>
            </a:r>
            <a:r>
              <a:rPr lang="fi-FI" dirty="0"/>
              <a:t> </a:t>
            </a:r>
            <a:r>
              <a:rPr lang="is-IS" dirty="0"/>
              <a:t>… no!)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54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Forwarding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60+</a:t>
            </a:r>
            <a:r>
              <a:rPr lang="en-US" dirty="0"/>
              <a:t>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Incremental assignments</a:t>
            </a:r>
          </a:p>
          <a:p>
            <a:r>
              <a:rPr lang="en-US" dirty="0">
                <a:solidFill>
                  <a:srgbClr val="FF0000"/>
                </a:solidFill>
              </a:rPr>
              <a:t>Backtracking solver</a:t>
            </a:r>
          </a:p>
          <a:p>
            <a:r>
              <a:rPr lang="en-US" dirty="0">
                <a:solidFill>
                  <a:srgbClr val="FF0000"/>
                </a:solidFill>
              </a:rPr>
              <a:t>Pruning the search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61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929411"/>
          </a:xfrm>
        </p:spPr>
        <p:txBody>
          <a:bodyPr/>
          <a:lstStyle/>
          <a:p>
            <a:r>
              <a:rPr lang="en-US" dirty="0"/>
              <a:t>For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 variables, there are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baseline="300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 possible variable assignments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fi-FI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baseline="30000" dirty="0">
                <a:latin typeface="Arial" charset="0"/>
                <a:ea typeface="Arial" charset="0"/>
                <a:cs typeface="Arial" charset="0"/>
              </a:rPr>
              <a:t>100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10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1.77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  <a:endParaRPr lang="en-US" dirty="0"/>
          </a:p>
          <a:p>
            <a:pPr lvl="1"/>
            <a:r>
              <a:rPr lang="fi-FI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baseline="30000" dirty="0">
                <a:latin typeface="Arial" charset="0"/>
                <a:ea typeface="Arial" charset="0"/>
                <a:cs typeface="Arial" charset="0"/>
              </a:rPr>
              <a:t>121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11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1.29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  <a:endParaRPr lang="en-US" dirty="0"/>
          </a:p>
          <a:p>
            <a:pPr lvl="1"/>
            <a:r>
              <a:rPr lang="fi-FI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baseline="30000" dirty="0">
                <a:latin typeface="Arial" charset="0"/>
                <a:ea typeface="Arial" charset="0"/>
                <a:cs typeface="Arial" charset="0"/>
              </a:rPr>
              <a:t>144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12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9.15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  <a:endParaRPr lang="en-US" dirty="0"/>
          </a:p>
          <a:p>
            <a:pPr lvl="1"/>
            <a:r>
              <a:rPr lang="fi-FI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baseline="30000" dirty="0">
                <a:latin typeface="Arial" charset="0"/>
                <a:ea typeface="Arial" charset="0"/>
                <a:cs typeface="Arial" charset="0"/>
              </a:rPr>
              <a:t>169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13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5.21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</a:p>
          <a:p>
            <a:pPr lvl="1"/>
            <a:r>
              <a:rPr lang="is-I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fi-FI" baseline="30000" dirty="0">
                <a:latin typeface="Arial" charset="0"/>
                <a:ea typeface="Arial" charset="0"/>
                <a:cs typeface="Arial" charset="0"/>
              </a:rPr>
              <a:t>196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14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136.91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</a:p>
          <a:p>
            <a:pPr lvl="1"/>
            <a:r>
              <a:rPr lang="is-IS" dirty="0"/>
              <a:t>...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12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Forwarding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60+</a:t>
            </a:r>
            <a:r>
              <a:rPr lang="en-US" dirty="0"/>
              <a:t>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Incremental assignments</a:t>
            </a:r>
          </a:p>
          <a:p>
            <a:r>
              <a:rPr lang="en-US" dirty="0"/>
              <a:t>Backtracking solver</a:t>
            </a:r>
          </a:p>
          <a:p>
            <a:r>
              <a:rPr lang="en-US" dirty="0"/>
              <a:t>Pruning the search</a:t>
            </a:r>
          </a:p>
          <a:p>
            <a:r>
              <a:rPr lang="en-US" dirty="0" err="1">
                <a:solidFill>
                  <a:srgbClr val="FF0000"/>
                </a:solidFill>
              </a:rPr>
              <a:t>Backjumping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Conflict-driven learning</a:t>
            </a:r>
          </a:p>
          <a:p>
            <a:r>
              <a:rPr lang="en-US" dirty="0">
                <a:solidFill>
                  <a:srgbClr val="FF0000"/>
                </a:solidFill>
              </a:rPr>
              <a:t>Restarts</a:t>
            </a:r>
          </a:p>
          <a:p>
            <a:r>
              <a:rPr lang="en-US" dirty="0">
                <a:solidFill>
                  <a:srgbClr val="FF0000"/>
                </a:solidFill>
              </a:rPr>
              <a:t>Forgetting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29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929411"/>
          </a:xfrm>
        </p:spPr>
        <p:txBody>
          <a:bodyPr/>
          <a:lstStyle/>
          <a:p>
            <a:r>
              <a:rPr lang="en-US" dirty="0"/>
              <a:t>For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 variables, there are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baseline="300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 possible variable assignments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is-I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is-IS" baseline="30000" dirty="0">
                <a:latin typeface="Arial" charset="0"/>
                <a:ea typeface="Arial" charset="0"/>
                <a:cs typeface="Arial" charset="0"/>
              </a:rPr>
              <a:t>256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16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0.02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  <a:endParaRPr lang="en-US" dirty="0"/>
          </a:p>
          <a:p>
            <a:pPr lvl="1"/>
            <a:r>
              <a:rPr lang="is-I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is-IS" baseline="30000" dirty="0">
                <a:latin typeface="Arial" charset="0"/>
                <a:ea typeface="Arial" charset="0"/>
                <a:cs typeface="Arial" charset="0"/>
              </a:rPr>
              <a:t>1024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32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0.10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</a:p>
          <a:p>
            <a:pPr lvl="1"/>
            <a:r>
              <a:rPr lang="is-I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is-IS" baseline="30000" dirty="0">
                <a:latin typeface="Arial" charset="0"/>
                <a:ea typeface="Arial" charset="0"/>
                <a:cs typeface="Arial" charset="0"/>
              </a:rPr>
              <a:t>4096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64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1.08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</a:p>
          <a:p>
            <a:pPr lvl="1"/>
            <a:r>
              <a:rPr lang="is-I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is-IS" baseline="30000" dirty="0">
                <a:latin typeface="Arial" charset="0"/>
                <a:ea typeface="Arial" charset="0"/>
                <a:cs typeface="Arial" charset="0"/>
              </a:rPr>
              <a:t>16384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128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17.92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</a:p>
          <a:p>
            <a:pPr lvl="1"/>
            <a:r>
              <a:rPr lang="is-IS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is-IS" baseline="30000" dirty="0">
                <a:latin typeface="Arial" charset="0"/>
                <a:ea typeface="Arial" charset="0"/>
                <a:cs typeface="Arial" charset="0"/>
              </a:rPr>
              <a:t>65536</a:t>
            </a:r>
            <a:r>
              <a:rPr lang="fi-FI" dirty="0"/>
              <a:t> </a:t>
            </a:r>
            <a:r>
              <a:rPr lang="fi-FI" dirty="0" err="1"/>
              <a:t>assignments</a:t>
            </a:r>
            <a:r>
              <a:rPr lang="fi-FI" dirty="0"/>
              <a:t> for 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256</a:t>
            </a:r>
            <a:r>
              <a:rPr lang="fi-FI" dirty="0"/>
              <a:t>-queens (</a:t>
            </a:r>
            <a:r>
              <a:rPr lang="fi-FI" dirty="0">
                <a:latin typeface="Arial" charset="0"/>
                <a:ea typeface="Arial" charset="0"/>
                <a:cs typeface="Arial" charset="0"/>
              </a:rPr>
              <a:t>366.05</a:t>
            </a:r>
            <a:r>
              <a:rPr lang="fi-FI" dirty="0"/>
              <a:t> </a:t>
            </a:r>
            <a:r>
              <a:rPr lang="fi-FI" dirty="0" err="1"/>
              <a:t>seconds</a:t>
            </a:r>
            <a:r>
              <a:rPr lang="is-IS" dirty="0"/>
              <a:t>)</a:t>
            </a:r>
          </a:p>
          <a:p>
            <a:pPr lvl="1"/>
            <a:r>
              <a:rPr lang="is-IS" dirty="0"/>
              <a:t>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934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SAT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many cases, SAT problems can be solved efficiently</a:t>
            </a:r>
          </a:p>
          <a:p>
            <a:endParaRPr lang="en-US" dirty="0"/>
          </a:p>
          <a:p>
            <a:r>
              <a:rPr lang="en-US" dirty="0"/>
              <a:t>state-of-the-art SAT solvers can be used as </a:t>
            </a:r>
            <a:r>
              <a:rPr lang="en-US"/>
              <a:t>black boxes</a:t>
            </a:r>
            <a:endParaRPr lang="en-US" dirty="0"/>
          </a:p>
          <a:p>
            <a:endParaRPr lang="en-US" dirty="0"/>
          </a:p>
          <a:p>
            <a:r>
              <a:rPr lang="en-US" dirty="0"/>
              <a:t>success of SAT solvers based on</a:t>
            </a:r>
          </a:p>
          <a:p>
            <a:pPr lvl="1"/>
            <a:r>
              <a:rPr lang="en-US" dirty="0"/>
              <a:t>relatively simple but highly-optimized algorithms</a:t>
            </a:r>
          </a:p>
          <a:p>
            <a:pPr lvl="1"/>
            <a:r>
              <a:rPr lang="en-US" dirty="0"/>
              <a:t>innovative and very pragmatic data structures</a:t>
            </a:r>
          </a:p>
          <a:p>
            <a:endParaRPr lang="en-US" dirty="0"/>
          </a:p>
          <a:p>
            <a:r>
              <a:rPr lang="en-US" dirty="0"/>
              <a:t>used extensively for scheduling, hardware and software verification, mathematical proofs, 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701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SAT Problem = </a:t>
            </a:r>
            <a:r>
              <a:rPr lang="en-US" dirty="0" err="1"/>
              <a:t>satisfiability</a:t>
            </a:r>
            <a:r>
              <a:rPr lang="en-US" dirty="0"/>
              <a:t> of propositional logic formulas</a:t>
            </a:r>
          </a:p>
          <a:p>
            <a:pPr lvl="1"/>
            <a:endParaRPr lang="en-US" dirty="0"/>
          </a:p>
          <a:p>
            <a:r>
              <a:rPr lang="en-US" dirty="0"/>
              <a:t>SAT used to successfully model hard (combinatorial) problems</a:t>
            </a:r>
          </a:p>
          <a:p>
            <a:endParaRPr lang="en-US" dirty="0"/>
          </a:p>
          <a:p>
            <a:r>
              <a:rPr lang="en-US" dirty="0"/>
              <a:t>solving the SAT problem is hard in the general case</a:t>
            </a:r>
          </a:p>
          <a:p>
            <a:endParaRPr lang="en-US" dirty="0"/>
          </a:p>
          <a:p>
            <a:r>
              <a:rPr lang="en-US" dirty="0"/>
              <a:t>advanced SAT solvers work fine (most of the time)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5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DM549: Propositional Formulas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Propositional formulas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/>
              <a:t> in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/>
              <a:t>, then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/>
              <a:t> is a formula.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 is a formula, then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–F</a:t>
            </a:r>
            <a:r>
              <a:rPr lang="en-US" dirty="0"/>
              <a:t> is a formula.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 and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dirty="0"/>
              <a:t> are formulas, then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 ∧ G</a:t>
            </a:r>
            <a:r>
              <a:rPr lang="en-US" dirty="0"/>
              <a:t> is a formula.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 and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dirty="0"/>
              <a:t> are formulas, then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 ∨ G</a:t>
            </a:r>
            <a:r>
              <a:rPr lang="en-US" dirty="0"/>
              <a:t> is a formula.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 and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dirty="0"/>
              <a:t> are formulas, then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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G</a:t>
            </a:r>
            <a:r>
              <a:rPr lang="en-US" dirty="0"/>
              <a:t> is a formula.</a:t>
            </a:r>
          </a:p>
          <a:p>
            <a:r>
              <a:rPr lang="en-US" dirty="0">
                <a:sym typeface="Wingdings"/>
              </a:rPr>
              <a:t>Example:	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(X 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(Y ∧ –Z))</a:t>
            </a:r>
            <a:endParaRPr lang="en-US" dirty="0">
              <a:latin typeface="Arial" charset="0"/>
              <a:ea typeface="Arial" charset="0"/>
              <a:cs typeface="Arial" charset="0"/>
              <a:sym typeface="Wingdings"/>
            </a:endParaRPr>
          </a:p>
          <a:p>
            <a:pPr lvl="1"/>
            <a:endParaRPr lang="en-US" dirty="0"/>
          </a:p>
          <a:p>
            <a:r>
              <a:rPr lang="en-US" dirty="0"/>
              <a:t>Propositional variables or negated propositional variables are called </a:t>
            </a:r>
            <a:r>
              <a:rPr lang="en-US" b="1" dirty="0">
                <a:solidFill>
                  <a:srgbClr val="FF0000"/>
                </a:solidFill>
              </a:rPr>
              <a:t>literals</a:t>
            </a:r>
          </a:p>
          <a:p>
            <a:r>
              <a:rPr lang="en-US" dirty="0"/>
              <a:t>Example:	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/>
              <a:t>,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–X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4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formulas are </a:t>
            </a:r>
            <a:r>
              <a:rPr lang="en-US" dirty="0" err="1"/>
              <a:t>satisfiable</a:t>
            </a:r>
            <a:r>
              <a:rPr lang="en-US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–X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X ∧ –X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–X ∧ –X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X ∨ –X </a:t>
            </a: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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2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–X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1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∨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 X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2</a:t>
            </a:r>
          </a:p>
          <a:p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DA05-CC7E-2E4B-82EC-C1A89C755EA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58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Satisfiability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r>
              <a:rPr lang="en-US" dirty="0"/>
              <a:t>Variable assignment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satisfies</a:t>
            </a:r>
            <a:r>
              <a:rPr lang="en-US" dirty="0"/>
              <a:t> formulas as follows: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satisfies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/>
              <a:t> in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/>
              <a:t>   </a:t>
            </a:r>
            <a:r>
              <a:rPr lang="en-US" dirty="0" err="1"/>
              <a:t>iff</a:t>
            </a:r>
            <a:r>
              <a:rPr lang="en-US" dirty="0"/>
              <a:t>  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assigns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X =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true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satisfies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–F</a:t>
            </a:r>
            <a:r>
              <a:rPr lang="en-US" dirty="0"/>
              <a:t>	    </a:t>
            </a:r>
            <a:r>
              <a:rPr lang="en-US" dirty="0" err="1"/>
              <a:t>iff</a:t>
            </a:r>
            <a:r>
              <a:rPr lang="en-US" dirty="0"/>
              <a:t>  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does not satisfy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satisfies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F∧ G</a:t>
            </a:r>
            <a:r>
              <a:rPr lang="en-US" dirty="0"/>
              <a:t>   </a:t>
            </a:r>
            <a:r>
              <a:rPr lang="en-US" dirty="0" err="1"/>
              <a:t>iff</a:t>
            </a:r>
            <a:r>
              <a:rPr lang="en-US" dirty="0"/>
              <a:t>  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satisfies both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 and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satisfies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F∨ G</a:t>
            </a:r>
            <a:r>
              <a:rPr lang="en-US" dirty="0"/>
              <a:t>   </a:t>
            </a:r>
            <a:r>
              <a:rPr lang="en-US" dirty="0" err="1"/>
              <a:t>iff</a:t>
            </a:r>
            <a:r>
              <a:rPr lang="en-US" dirty="0"/>
              <a:t>  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satisfies at least one of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 and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satisfies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 G</a:t>
            </a:r>
            <a:r>
              <a:rPr lang="en-US" dirty="0">
                <a:sym typeface="Wingdings"/>
              </a:rPr>
              <a:t>  </a:t>
            </a:r>
            <a:r>
              <a:rPr lang="en-US" dirty="0" err="1">
                <a:sym typeface="Wingdings"/>
              </a:rPr>
              <a:t>iff</a:t>
            </a:r>
            <a:r>
              <a:rPr lang="en-US" dirty="0">
                <a:sym typeface="Wingdings"/>
              </a:rPr>
              <a:t>  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V</a:t>
            </a:r>
            <a:r>
              <a:rPr lang="en-US" dirty="0">
                <a:sym typeface="Wingdings"/>
              </a:rPr>
              <a:t> does not satisfy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F</a:t>
            </a:r>
            <a:r>
              <a:rPr lang="en-US" dirty="0">
                <a:sym typeface="Wingdings"/>
              </a:rPr>
              <a:t> or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V</a:t>
            </a:r>
            <a:r>
              <a:rPr lang="en-US" dirty="0">
                <a:sym typeface="Wingdings"/>
              </a:rPr>
              <a:t> satisfies 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Wingdings"/>
              </a:rPr>
              <a:t>G</a:t>
            </a:r>
          </a:p>
          <a:p>
            <a:endParaRPr lang="en-US" dirty="0">
              <a:sym typeface="Wingdings"/>
            </a:endParaRPr>
          </a:p>
          <a:p>
            <a:r>
              <a:rPr lang="en-US" dirty="0"/>
              <a:t>A propositional formula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 is </a:t>
            </a:r>
            <a:r>
              <a:rPr lang="en-US" b="1" dirty="0" err="1">
                <a:solidFill>
                  <a:srgbClr val="FF0000"/>
                </a:solidFill>
              </a:rPr>
              <a:t>satisfiable</a:t>
            </a:r>
            <a:r>
              <a:rPr lang="en-US" dirty="0"/>
              <a:t>   </a:t>
            </a:r>
            <a:r>
              <a:rPr lang="en-US" dirty="0" err="1"/>
              <a:t>iff</a:t>
            </a:r>
            <a:r>
              <a:rPr lang="en-US" dirty="0"/>
              <a:t>		 there is a variable assignment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such that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dirty="0"/>
              <a:t> satisfies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Satisfiability</a:t>
            </a:r>
            <a:r>
              <a:rPr lang="en-US" dirty="0"/>
              <a:t> Problem of Propositional Logic (</a:t>
            </a:r>
            <a:r>
              <a:rPr lang="en-US" b="1" dirty="0">
                <a:solidFill>
                  <a:srgbClr val="FF0000"/>
                </a:solidFill>
              </a:rPr>
              <a:t>SAT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Given a formula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/>
              <a:t>, decide whether it is </a:t>
            </a:r>
            <a:r>
              <a:rPr lang="en-US" dirty="0" err="1"/>
              <a:t>satisfiable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1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Modelling</a:t>
            </a:r>
            <a:r>
              <a:rPr lang="en-US" dirty="0"/>
              <a:t> Problems by 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propositional variables are basically bits</a:t>
            </a:r>
          </a:p>
          <a:p>
            <a:endParaRPr lang="en-US" dirty="0"/>
          </a:p>
          <a:p>
            <a:r>
              <a:rPr lang="en-US" dirty="0"/>
              <a:t>model your problem by bits</a:t>
            </a:r>
          </a:p>
          <a:p>
            <a:endParaRPr lang="en-US" dirty="0"/>
          </a:p>
          <a:p>
            <a:r>
              <a:rPr lang="en-US" dirty="0"/>
              <a:t>model the relation of the bits by a propositional formula</a:t>
            </a:r>
          </a:p>
          <a:p>
            <a:endParaRPr lang="en-US" dirty="0"/>
          </a:p>
          <a:p>
            <a:r>
              <a:rPr lang="en-US" dirty="0"/>
              <a:t>solve the SAT problem to solve your problem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34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N-TOWERS &amp; N-QUEENS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DBC3-10A2-D948-AE15-1F48FC1B2EA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29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-Towers &amp;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-Queens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-Towers</a:t>
            </a:r>
          </a:p>
          <a:p>
            <a:pPr lvl="1"/>
            <a:r>
              <a:rPr lang="en-US" dirty="0"/>
              <a:t>How to place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 towers on an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NxN</a:t>
            </a:r>
            <a:r>
              <a:rPr lang="en-US" dirty="0"/>
              <a:t> chessboard such that they do not attack each other?</a:t>
            </a:r>
          </a:p>
          <a:p>
            <a:pPr lvl="1"/>
            <a:r>
              <a:rPr lang="en-US" dirty="0"/>
              <a:t>(Towers attack horizontally and vertically.)</a:t>
            </a:r>
          </a:p>
          <a:p>
            <a:endParaRPr lang="en-US" dirty="0"/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-Queens (restriction of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-Towers)</a:t>
            </a:r>
          </a:p>
          <a:p>
            <a:pPr lvl="1"/>
            <a:r>
              <a:rPr lang="en-US" dirty="0"/>
              <a:t>How to place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/>
              <a:t> queens on an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NxN</a:t>
            </a:r>
            <a:r>
              <a:rPr lang="en-US" dirty="0"/>
              <a:t> chessboard such that they do not attack each other?</a:t>
            </a:r>
          </a:p>
          <a:p>
            <a:pPr lvl="1"/>
            <a:r>
              <a:rPr lang="en-US" dirty="0"/>
              <a:t>(Queens attack like towers + diagonally.)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2016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DA05-CC7E-2E4B-82EC-C1A89C755EA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60607"/>
              </p:ext>
            </p:extLst>
          </p:nvPr>
        </p:nvGraphicFramePr>
        <p:xfrm>
          <a:off x="7452320" y="2348880"/>
          <a:ext cx="875928" cy="871984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43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9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992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568718"/>
              </p:ext>
            </p:extLst>
          </p:nvPr>
        </p:nvGraphicFramePr>
        <p:xfrm>
          <a:off x="7020272" y="4493344"/>
          <a:ext cx="1751856" cy="1743968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43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5992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992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9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992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43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Ny SDU skabelon - bla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24390</TotalTime>
  <Pages>0</Pages>
  <Words>2801</Words>
  <Characters>0</Characters>
  <Application>Microsoft Macintosh PowerPoint</Application>
  <PresentationFormat>On-screen Show (4:3)</PresentationFormat>
  <Lines>0</Lines>
  <Paragraphs>494</Paragraphs>
  <Slides>36</Slides>
  <Notes>1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Courier</vt:lpstr>
      <vt:lpstr>Gill Sans</vt:lpstr>
      <vt:lpstr>Gill Sans MT</vt:lpstr>
      <vt:lpstr>Wingdings</vt:lpstr>
      <vt:lpstr>Ny SDU skabelon - blaa</vt:lpstr>
      <vt:lpstr>DM534 Introduction to Computer Science Lecture on Satisfiability </vt:lpstr>
      <vt:lpstr>The SAT Problem</vt:lpstr>
      <vt:lpstr>DM549: Propositional Variables</vt:lpstr>
      <vt:lpstr>DM549: Propositional Formulas</vt:lpstr>
      <vt:lpstr>Which formulas are satisfiable?</vt:lpstr>
      <vt:lpstr>Satisfiability</vt:lpstr>
      <vt:lpstr>Modelling Problems by SAT</vt:lpstr>
      <vt:lpstr>N-TOWERS &amp; N-QUEENS</vt:lpstr>
      <vt:lpstr>N-Towers &amp; N-Queens</vt:lpstr>
      <vt:lpstr>Modeling by Propositional Variables</vt:lpstr>
      <vt:lpstr>Reducing the Problem to SAT</vt:lpstr>
      <vt:lpstr>Solving the Problem</vt:lpstr>
      <vt:lpstr>SAT Solving is Hard</vt:lpstr>
      <vt:lpstr>Using a SAT Solver</vt:lpstr>
      <vt:lpstr>SAT Solvers</vt:lpstr>
      <vt:lpstr>Conjunctive Normal Form (CNF)</vt:lpstr>
      <vt:lpstr>Conversion to CNF</vt:lpstr>
      <vt:lpstr>Variable Enumeration</vt:lpstr>
      <vt:lpstr>(Simplified) DIMACS Format</vt:lpstr>
      <vt:lpstr>Input Format 1/2</vt:lpstr>
      <vt:lpstr>Input Format 2/2</vt:lpstr>
      <vt:lpstr>Output Format 1/2</vt:lpstr>
      <vt:lpstr>Output Format 2/2</vt:lpstr>
      <vt:lpstr>Running the SAT Solver</vt:lpstr>
      <vt:lpstr>Writing a sat SOLVER</vt:lpstr>
      <vt:lpstr>Brute-Force Solver</vt:lpstr>
      <vt:lpstr>Python Implementation</vt:lpstr>
      <vt:lpstr>Python Implementation</vt:lpstr>
      <vt:lpstr>Python Implementation</vt:lpstr>
      <vt:lpstr>Empirical Evaluation</vt:lpstr>
      <vt:lpstr>Fast Forwarding 60+ Years</vt:lpstr>
      <vt:lpstr>Empirical Evaluation</vt:lpstr>
      <vt:lpstr>Fast Forwarding 60+ Years</vt:lpstr>
      <vt:lpstr>Empirical Evaluation</vt:lpstr>
      <vt:lpstr>Efficient SAT Solving</vt:lpstr>
      <vt:lpstr>Take Home Slide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The Steens (Høyer og Kærn)</dc:creator>
  <cp:keywords/>
  <dc:description/>
  <cp:lastModifiedBy>Peter Schneider-Kamp</cp:lastModifiedBy>
  <cp:revision>815</cp:revision>
  <cp:lastPrinted>2017-11-22T07:53:32Z</cp:lastPrinted>
  <dcterms:created xsi:type="dcterms:W3CDTF">2009-06-26T14:20:50Z</dcterms:created>
  <dcterms:modified xsi:type="dcterms:W3CDTF">2019-10-31T08:51:48Z</dcterms:modified>
  <cp:category/>
</cp:coreProperties>
</file>